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/>
              <a:t>09/28/09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A791540E-88B3-492F-A432-FA58015E8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9537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679A48-A437-416E-87BD-75334FFD451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296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A5EF8D-B238-46B2-AF59-ADA9E1B9167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60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51125B-0AF7-4995-9660-D1B6294E0C5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43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82F1E2-9945-493A-B01A-C7DE1A66AA0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48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532720-7021-4C4B-8C21-E4E1B690EB1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60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AC391A-2BDE-49E3-8900-0B648B8D882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541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0B3538-6A2C-4736-BD56-9CF18B181A5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2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25A45A-5D0A-4337-86B8-E1A9B8E593F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6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8A062E-2615-47C7-AFD2-6BE5FBB7146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751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8FAC50-11E6-40DF-B219-BC8C1A6AE5E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736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965DDA-402F-4CFD-98B2-1E3668166C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40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93430-E2C7-4338-9CE3-2720227BDBC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make both columns align left; leave generous gutter between columns</a:t>
            </a:r>
          </a:p>
        </p:txBody>
      </p:sp>
    </p:spTree>
    <p:extLst>
      <p:ext uri="{BB962C8B-B14F-4D97-AF65-F5344CB8AC3E}">
        <p14:creationId xmlns:p14="http://schemas.microsoft.com/office/powerpoint/2010/main" val="23869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241087D3-9D14-429E-9B2A-B5DF4F248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34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36A84433-1C3E-4F71-93D8-5F1E693FF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88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65125"/>
            <a:ext cx="2055812" cy="5829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8213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DD53E701-75B6-4882-9D68-263957FE4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17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C53102DB-5624-4478-845B-05DEE8684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7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B5A0EC22-5746-44A6-B838-60B0571AC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0300"/>
            <a:ext cx="4037013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30300"/>
            <a:ext cx="4037012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55ED3665-6F60-4193-9FC8-DAA8CECDA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1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31703983-C610-4766-9792-3AE563A7A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5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407C27DB-CF2D-40FB-877E-AF6C58373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59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1B997353-4AD7-467B-8B42-9F1538E41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7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9DD26EB8-6C42-428E-A800-EFD808562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9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2.3-</a:t>
            </a:r>
            <a:fld id="{42839F4A-6D66-4DB4-8175-59CFADA8F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13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30300"/>
            <a:ext cx="8226425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641600" y="312738"/>
            <a:ext cx="60452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100" b="1">
                <a:solidFill>
                  <a:srgbClr val="FFFFFF"/>
                </a:solidFill>
                <a:latin typeface="Arial Narrow" panose="020B0606020202030204" pitchFamily="34" charset="0"/>
              </a:rPr>
              <a:t>2.3  </a:t>
            </a:r>
            <a:r>
              <a:rPr lang="en-US" altLang="en-US" b="1">
                <a:latin typeface="Arial Narrow" panose="020B0606020202030204" pitchFamily="34" charset="0"/>
              </a:rPr>
              <a:t>The preterite vs. the imperfect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2.3-</a:t>
            </a:r>
            <a:fld id="{E170A6A0-C03E-4BE6-997D-2A80343E69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CACCD965-75C5-4D6A-B1AC-07CE75BCCDE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Although the preterite and imperfect both express past actions or states, the two tenses have different uses. They are not interchangeable.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33FE5C9B-DC4D-4849-B65E-A8B044ED3B6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>
                <a:latin typeface="Times New Roman" panose="02020603050405020304" pitchFamily="18" charset="0"/>
              </a:rPr>
              <a:t>Mientras </a:t>
            </a:r>
            <a:r>
              <a:rPr lang="en-US" altLang="en-US" b="1">
                <a:latin typeface="Times New Roman" panose="02020603050405020304" pitchFamily="18" charset="0"/>
              </a:rPr>
              <a:t>estudiaba, sonó </a:t>
            </a:r>
            <a:r>
              <a:rPr lang="en-US" altLang="en-US">
                <a:latin typeface="Times New Roman" panose="02020603050405020304" pitchFamily="18" charset="0"/>
              </a:rPr>
              <a:t>la alarma contra incendios. Me </a:t>
            </a:r>
            <a:r>
              <a:rPr lang="en-US" altLang="en-US" b="1">
                <a:latin typeface="Times New Roman" panose="02020603050405020304" pitchFamily="18" charset="0"/>
              </a:rPr>
              <a:t>levanté </a:t>
            </a:r>
            <a:r>
              <a:rPr lang="en-US" altLang="en-US">
                <a:latin typeface="Times New Roman" panose="02020603050405020304" pitchFamily="18" charset="0"/>
              </a:rPr>
              <a:t>de un salto y </a:t>
            </a:r>
            <a:r>
              <a:rPr lang="en-US" altLang="en-US" b="1">
                <a:latin typeface="Times New Roman" panose="02020603050405020304" pitchFamily="18" charset="0"/>
              </a:rPr>
              <a:t>miré </a:t>
            </a:r>
            <a:r>
              <a:rPr lang="en-US" altLang="en-US">
                <a:latin typeface="Times New Roman" panose="02020603050405020304" pitchFamily="18" charset="0"/>
              </a:rPr>
              <a:t>el reloj. </a:t>
            </a:r>
            <a:r>
              <a:rPr lang="en-US" altLang="en-US" b="1">
                <a:latin typeface="Times New Roman" panose="02020603050405020304" pitchFamily="18" charset="0"/>
              </a:rPr>
              <a:t>Eran </a:t>
            </a:r>
            <a:r>
              <a:rPr lang="en-US" altLang="en-US">
                <a:latin typeface="Times New Roman" panose="02020603050405020304" pitchFamily="18" charset="0"/>
              </a:rPr>
              <a:t>las 11:30 de la noche. </a:t>
            </a:r>
            <a:r>
              <a:rPr lang="en-US" altLang="en-US" b="1">
                <a:latin typeface="Times New Roman" panose="02020603050405020304" pitchFamily="18" charset="0"/>
              </a:rPr>
              <a:t>Salí </a:t>
            </a:r>
            <a:r>
              <a:rPr lang="en-US" altLang="en-US">
                <a:latin typeface="Times New Roman" panose="02020603050405020304" pitchFamily="18" charset="0"/>
              </a:rPr>
              <a:t>corriendo de mi cuarto. En el pasillo </a:t>
            </a:r>
            <a:r>
              <a:rPr lang="en-US" altLang="en-US" b="1">
                <a:latin typeface="Times New Roman" panose="02020603050405020304" pitchFamily="18" charset="0"/>
              </a:rPr>
              <a:t>había </a:t>
            </a:r>
            <a:r>
              <a:rPr lang="en-US" altLang="en-US">
                <a:latin typeface="Times New Roman" panose="02020603050405020304" pitchFamily="18" charset="0"/>
              </a:rPr>
              <a:t>más estudiantes. La alarma </a:t>
            </a:r>
            <a:r>
              <a:rPr lang="en-US" altLang="en-US" b="1">
                <a:latin typeface="Times New Roman" panose="02020603050405020304" pitchFamily="18" charset="0"/>
              </a:rPr>
              <a:t>seguía </a:t>
            </a:r>
            <a:r>
              <a:rPr lang="en-US" altLang="en-US">
                <a:latin typeface="Times New Roman" panose="02020603050405020304" pitchFamily="18" charset="0"/>
              </a:rPr>
              <a:t>sonando. </a:t>
            </a:r>
            <a:r>
              <a:rPr lang="en-US" altLang="en-US" b="1">
                <a:latin typeface="Times New Roman" panose="02020603050405020304" pitchFamily="18" charset="0"/>
              </a:rPr>
              <a:t>Bajamos </a:t>
            </a:r>
            <a:r>
              <a:rPr lang="en-US" altLang="en-US">
                <a:latin typeface="Times New Roman" panose="02020603050405020304" pitchFamily="18" charset="0"/>
              </a:rPr>
              <a:t>las escaleras y, al llegar a la calle, me </a:t>
            </a:r>
            <a:r>
              <a:rPr lang="en-US" altLang="en-US" b="1">
                <a:latin typeface="Times New Roman" panose="02020603050405020304" pitchFamily="18" charset="0"/>
              </a:rPr>
              <a:t>di </a:t>
            </a:r>
            <a:r>
              <a:rPr lang="en-US" altLang="en-US">
                <a:latin typeface="Times New Roman" panose="02020603050405020304" pitchFamily="18" charset="0"/>
              </a:rPr>
              <a:t>cuenta de que </a:t>
            </a:r>
            <a:r>
              <a:rPr lang="en-US" altLang="en-US" b="1">
                <a:latin typeface="Times New Roman" panose="02020603050405020304" pitchFamily="18" charset="0"/>
              </a:rPr>
              <a:t>hacía </a:t>
            </a:r>
            <a:r>
              <a:rPr lang="en-US" altLang="en-US">
                <a:latin typeface="Times New Roman" panose="02020603050405020304" pitchFamily="18" charset="0"/>
              </a:rPr>
              <a:t>un poco de frío. No </a:t>
            </a:r>
            <a:r>
              <a:rPr lang="en-US" altLang="en-US" b="1">
                <a:latin typeface="Times New Roman" panose="02020603050405020304" pitchFamily="18" charset="0"/>
              </a:rPr>
              <a:t>tenía </a:t>
            </a:r>
            <a:r>
              <a:rPr lang="en-US" altLang="en-US">
                <a:latin typeface="Times New Roman" panose="02020603050405020304" pitchFamily="18" charset="0"/>
              </a:rPr>
              <a:t>un suéter. De repente, la alarma </a:t>
            </a:r>
            <a:r>
              <a:rPr lang="en-US" altLang="en-US" b="1">
                <a:latin typeface="Times New Roman" panose="02020603050405020304" pitchFamily="18" charset="0"/>
              </a:rPr>
              <a:t>dejó </a:t>
            </a:r>
            <a:r>
              <a:rPr lang="en-US" altLang="en-US">
                <a:latin typeface="Times New Roman" panose="02020603050405020304" pitchFamily="18" charset="0"/>
              </a:rPr>
              <a:t>de sonar. No </a:t>
            </a:r>
            <a:r>
              <a:rPr lang="en-US" altLang="en-US" b="1">
                <a:latin typeface="Times New Roman" panose="02020603050405020304" pitchFamily="18" charset="0"/>
              </a:rPr>
              <a:t>había </a:t>
            </a:r>
            <a:r>
              <a:rPr lang="en-US" altLang="en-US">
                <a:latin typeface="Times New Roman" panose="02020603050405020304" pitchFamily="18" charset="0"/>
              </a:rPr>
              <a:t>ningún incendio. </a:t>
            </a:r>
          </a:p>
          <a:p>
            <a:pPr>
              <a:spcBef>
                <a:spcPts val="6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While I was studying, the fire alarm went off. I jumped up and looked at the clock. It was 11:30 p.m. I ran out of my room. In the hall there were more students. The alarm continued to blare. We rushed down the stairs and, when we got to the street, I realized that it was a little cold. I didn’t have a sweater. Suddenly, the alarm stopped. There was no fire.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1B9697CB-D5D3-4CCF-98E7-548824A196E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332422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b="1">
                <a:solidFill>
                  <a:srgbClr val="00599D"/>
                </a:solidFill>
              </a:rPr>
              <a:t>Different meanings in the imperfect and preterite</a:t>
            </a:r>
          </a:p>
          <a:p>
            <a:pPr>
              <a:spcBef>
                <a:spcPts val="525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sz="2100"/>
              <a:t>The verbs </a:t>
            </a:r>
            <a:r>
              <a:rPr lang="en-US" altLang="en-US" sz="2100" b="1"/>
              <a:t>querer</a:t>
            </a:r>
            <a:r>
              <a:rPr lang="en-US" altLang="en-US" sz="2100"/>
              <a:t>, </a:t>
            </a:r>
            <a:r>
              <a:rPr lang="en-US" altLang="en-US" sz="2100" b="1"/>
              <a:t>poder</a:t>
            </a:r>
            <a:r>
              <a:rPr lang="en-US" altLang="en-US" sz="2100"/>
              <a:t>, </a:t>
            </a:r>
            <a:r>
              <a:rPr lang="en-US" altLang="en-US" sz="2100" b="1"/>
              <a:t>saber</a:t>
            </a:r>
            <a:r>
              <a:rPr lang="en-US" altLang="en-US" sz="2100"/>
              <a:t>, and </a:t>
            </a:r>
            <a:r>
              <a:rPr lang="en-US" altLang="en-US" sz="2100" b="1"/>
              <a:t>conocer </a:t>
            </a:r>
            <a:r>
              <a:rPr lang="en-US" altLang="en-US" sz="2100"/>
              <a:t>have different meanings when they are used in the preterite. Notice also the meanings of </a:t>
            </a:r>
            <a:r>
              <a:rPr lang="en-US" altLang="en-US" sz="2100" b="1"/>
              <a:t>no querer </a:t>
            </a:r>
            <a:r>
              <a:rPr lang="en-US" altLang="en-US" sz="2100"/>
              <a:t>and </a:t>
            </a:r>
            <a:r>
              <a:rPr lang="en-US" altLang="en-US" sz="2100" b="1"/>
              <a:t>no poder </a:t>
            </a:r>
            <a:r>
              <a:rPr lang="en-US" altLang="en-US" sz="2100"/>
              <a:t>in the preterite.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1377950"/>
            <a:ext cx="48863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27E81954-CF5C-4184-A4BD-B817AEF05FA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33450" y="1630363"/>
            <a:ext cx="7372350" cy="2930525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28600" tIns="548640" rIns="228600" bIns="9144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Saber </a:t>
            </a:r>
            <a:r>
              <a:rPr lang="en-US" altLang="en-US" sz="1800"/>
              <a:t>and </a:t>
            </a:r>
            <a:r>
              <a:rPr lang="en-US" altLang="en-US" sz="1800" b="1"/>
              <a:t>conocer </a:t>
            </a:r>
            <a:r>
              <a:rPr lang="en-US" altLang="en-US" sz="1800"/>
              <a:t>are not usually interchangeable. </a:t>
            </a:r>
            <a:r>
              <a:rPr lang="en-US" altLang="en-US" sz="1800" b="1"/>
              <a:t>Saber </a:t>
            </a:r>
            <a:r>
              <a:rPr lang="en-US" altLang="en-US" sz="1800"/>
              <a:t>means </a:t>
            </a:r>
            <a:r>
              <a:rPr lang="en-US" altLang="en-US" sz="1800" i="1"/>
              <a:t>to know</a:t>
            </a:r>
            <a:r>
              <a:rPr lang="en-US" altLang="en-US" sz="1800"/>
              <a:t> (facts, information, or how to do something), while </a:t>
            </a:r>
            <a:r>
              <a:rPr lang="en-US" altLang="en-US" sz="1800" b="1"/>
              <a:t>conocer </a:t>
            </a:r>
            <a:r>
              <a:rPr lang="en-US" altLang="en-US" sz="1800"/>
              <a:t>means </a:t>
            </a:r>
            <a:r>
              <a:rPr lang="en-US" altLang="en-US" sz="1800" i="1"/>
              <a:t>to know</a:t>
            </a:r>
            <a:r>
              <a:rPr lang="en-US" altLang="en-US" sz="1800"/>
              <a:t> or </a:t>
            </a:r>
            <a:r>
              <a:rPr lang="en-US" altLang="en-US" sz="1800" i="1"/>
              <a:t>to be familiar</a:t>
            </a:r>
            <a:r>
              <a:rPr lang="en-US" altLang="en-US" sz="1800"/>
              <a:t>/</a:t>
            </a:r>
            <a:r>
              <a:rPr lang="en-US" altLang="en-US" sz="1800" i="1"/>
              <a:t>acquainted with</a:t>
            </a:r>
            <a:r>
              <a:rPr lang="en-US" altLang="en-US" sz="1800"/>
              <a:t> (a person, place, or thing).</a:t>
            </a:r>
          </a:p>
          <a:p>
            <a:pPr>
              <a:spcBef>
                <a:spcPts val="1125"/>
              </a:spcBef>
            </a:pPr>
            <a:r>
              <a:rPr lang="en-US" altLang="en-US" sz="1800"/>
              <a:t>Some contexts, however, lend themselves to either verb.</a:t>
            </a:r>
          </a:p>
          <a:p>
            <a:pPr>
              <a:spcBef>
                <a:spcPts val="1125"/>
              </a:spcBef>
            </a:pPr>
            <a:r>
              <a:rPr lang="en-US" altLang="en-US" sz="1800" b="1"/>
              <a:t>La policía sabía/conocía el paradero del sospechoso.</a:t>
            </a:r>
          </a:p>
          <a:p>
            <a:pPr>
              <a:spcBef>
                <a:spcPts val="563"/>
              </a:spcBef>
            </a:pPr>
            <a:r>
              <a:rPr lang="en-US" altLang="en-US" sz="1800" i="1"/>
              <a:t>The police knew of the suspect’s whereabouts.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42975" y="1644650"/>
            <a:ext cx="2038350" cy="395288"/>
          </a:xfrm>
          <a:prstGeom prst="rect">
            <a:avLst/>
          </a:prstGeom>
          <a:solidFill>
            <a:srgbClr val="ED1C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900" b="1">
                <a:solidFill>
                  <a:srgbClr val="FFFFFF"/>
                </a:solidFill>
                <a:latin typeface="Arial Black" panose="020B0A04020102020204" pitchFamily="34" charset="0"/>
              </a:rPr>
              <a:t>¡ATENCIÓN!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42975" y="2068513"/>
            <a:ext cx="2038350" cy="1587"/>
          </a:xfrm>
          <a:prstGeom prst="line">
            <a:avLst/>
          </a:prstGeom>
          <a:noFill/>
          <a:ln w="76320">
            <a:solidFill>
              <a:srgbClr val="E8CF9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0322E421-54C1-421F-9766-6A8B2364D0E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="1">
                <a:solidFill>
                  <a:srgbClr val="00599D"/>
                </a:solidFill>
              </a:rPr>
              <a:t>Uses of the preterite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express actions or states viewed by the speaker as completed.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52475" y="2720975"/>
            <a:ext cx="433387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Viviste </a:t>
            </a:r>
            <a:r>
              <a:rPr lang="en-US" altLang="en-US">
                <a:latin typeface="Times New Roman" panose="02020603050405020304" pitchFamily="18" charset="0"/>
              </a:rPr>
              <a:t>en ese barrio el año pasado.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You lived in that neighborhood last year. </a:t>
            </a:r>
          </a:p>
          <a:p>
            <a:pPr>
              <a:spcBef>
                <a:spcPts val="1500"/>
              </a:spcBef>
            </a:pPr>
            <a:r>
              <a:rPr lang="en-US" altLang="en-US">
                <a:latin typeface="Times New Roman" panose="02020603050405020304" pitchFamily="18" charset="0"/>
              </a:rPr>
              <a:t>Mis amigas </a:t>
            </a:r>
            <a:r>
              <a:rPr lang="en-US" altLang="en-US" b="1">
                <a:latin typeface="Times New Roman" panose="02020603050405020304" pitchFamily="18" charset="0"/>
              </a:rPr>
              <a:t>fueron </a:t>
            </a:r>
            <a:r>
              <a:rPr lang="en-US" altLang="en-US">
                <a:latin typeface="Times New Roman" panose="02020603050405020304" pitchFamily="18" charset="0"/>
              </a:rPr>
              <a:t>al centro comercial ayer.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My girlfriends went to the mall yesterday.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81625" y="5529263"/>
            <a:ext cx="30781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1">
                <a:latin typeface="Times New Roman" panose="02020603050405020304" pitchFamily="18" charset="0"/>
              </a:rPr>
              <a:t>—Mi hijo </a:t>
            </a:r>
            <a:r>
              <a:rPr lang="en-US" altLang="en-US" sz="1800" b="1" i="1">
                <a:latin typeface="Times New Roman" panose="02020603050405020304" pitchFamily="18" charset="0"/>
              </a:rPr>
              <a:t>murió </a:t>
            </a:r>
            <a:r>
              <a:rPr lang="en-US" altLang="en-US" sz="1800" i="1">
                <a:latin typeface="Times New Roman" panose="02020603050405020304" pitchFamily="18" charset="0"/>
              </a:rPr>
              <a:t>en un choque.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2684463"/>
            <a:ext cx="36036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B9BD8880-85A5-4FCF-9BCE-7E079921569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express the beginning or end of a past action.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66775" y="1927225"/>
            <a:ext cx="7734300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La telenovela </a:t>
            </a:r>
            <a:r>
              <a:rPr lang="en-US" altLang="en-US" b="1">
                <a:latin typeface="Times New Roman" panose="02020603050405020304" pitchFamily="18" charset="0"/>
              </a:rPr>
              <a:t>empezó </a:t>
            </a:r>
            <a:r>
              <a:rPr lang="en-US" altLang="en-US">
                <a:latin typeface="Times New Roman" panose="02020603050405020304" pitchFamily="18" charset="0"/>
              </a:rPr>
              <a:t>a las ocho.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The soap opera began at eight o’clock. </a:t>
            </a:r>
          </a:p>
          <a:p>
            <a:pPr>
              <a:spcBef>
                <a:spcPts val="1500"/>
              </a:spcBef>
            </a:pPr>
            <a:r>
              <a:rPr lang="en-US" altLang="en-US">
                <a:latin typeface="Times New Roman" panose="02020603050405020304" pitchFamily="18" charset="0"/>
              </a:rPr>
              <a:t>Estas dos noticias </a:t>
            </a:r>
            <a:r>
              <a:rPr lang="en-US" altLang="en-US" b="1">
                <a:latin typeface="Times New Roman" panose="02020603050405020304" pitchFamily="18" charset="0"/>
              </a:rPr>
              <a:t>se difundieron </a:t>
            </a:r>
            <a:r>
              <a:rPr lang="en-US" altLang="en-US">
                <a:latin typeface="Times New Roman" panose="02020603050405020304" pitchFamily="18" charset="0"/>
              </a:rPr>
              <a:t>la semana pasada.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These two news items were broadcast last week.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1C72BA21-130C-466C-BCD5-E6048514F79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narrate a series of past actions.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857250" y="1871663"/>
            <a:ext cx="7829550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Salí </a:t>
            </a:r>
            <a:r>
              <a:rPr lang="en-US" altLang="en-US">
                <a:latin typeface="Times New Roman" panose="02020603050405020304" pitchFamily="18" charset="0"/>
              </a:rPr>
              <a:t>de casa, </a:t>
            </a:r>
            <a:r>
              <a:rPr lang="en-US" altLang="en-US" b="1">
                <a:latin typeface="Times New Roman" panose="02020603050405020304" pitchFamily="18" charset="0"/>
              </a:rPr>
              <a:t>crucé </a:t>
            </a:r>
            <a:r>
              <a:rPr lang="en-US" altLang="en-US">
                <a:latin typeface="Times New Roman" panose="02020603050405020304" pitchFamily="18" charset="0"/>
              </a:rPr>
              <a:t>la calle y </a:t>
            </a:r>
            <a:r>
              <a:rPr lang="en-US" altLang="en-US" b="1">
                <a:latin typeface="Times New Roman" panose="02020603050405020304" pitchFamily="18" charset="0"/>
              </a:rPr>
              <a:t>entré </a:t>
            </a:r>
            <a:r>
              <a:rPr lang="en-US" altLang="en-US">
                <a:latin typeface="Times New Roman" panose="02020603050405020304" pitchFamily="18" charset="0"/>
              </a:rPr>
              <a:t>en el edificio.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I left the house, crossed the street, and entered the building. </a:t>
            </a:r>
          </a:p>
          <a:p>
            <a:pPr>
              <a:spcBef>
                <a:spcPts val="15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Llegó </a:t>
            </a:r>
            <a:r>
              <a:rPr lang="en-US" altLang="en-US">
                <a:latin typeface="Times New Roman" panose="02020603050405020304" pitchFamily="18" charset="0"/>
              </a:rPr>
              <a:t>al centro, le </a:t>
            </a:r>
            <a:r>
              <a:rPr lang="en-US" altLang="en-US" b="1">
                <a:latin typeface="Times New Roman" panose="02020603050405020304" pitchFamily="18" charset="0"/>
              </a:rPr>
              <a:t>dieron </a:t>
            </a:r>
            <a:r>
              <a:rPr lang="en-US" altLang="en-US">
                <a:latin typeface="Times New Roman" panose="02020603050405020304" pitchFamily="18" charset="0"/>
              </a:rPr>
              <a:t>indicaciones y </a:t>
            </a:r>
            <a:r>
              <a:rPr lang="en-US" altLang="en-US" b="1">
                <a:latin typeface="Times New Roman" panose="02020603050405020304" pitchFamily="18" charset="0"/>
              </a:rPr>
              <a:t>se fue</a:t>
            </a:r>
            <a:r>
              <a:rPr lang="en-US" altLang="en-US">
                <a:latin typeface="Times New Roman" panose="02020603050405020304" pitchFamily="18" charset="0"/>
              </a:rPr>
              <a:t>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He arrived at the center, they gave him directions, and he left.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5A78B6E5-7EC5-4017-B09A-3427BF373D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="1">
                <a:solidFill>
                  <a:srgbClr val="00599D"/>
                </a:solidFill>
              </a:rPr>
              <a:t>Uses of the imperfect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describe an ongoing past action without reference to beginning or end.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71525" y="2636838"/>
            <a:ext cx="3762375" cy="357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No se podía </a:t>
            </a:r>
            <a:r>
              <a:rPr lang="en-US" altLang="en-US">
                <a:latin typeface="Times New Roman" panose="02020603050405020304" pitchFamily="18" charset="0"/>
              </a:rPr>
              <a:t>parar delante de la comisaría.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Stopping in front of the police station was not permitted. </a:t>
            </a:r>
          </a:p>
          <a:p>
            <a:pPr>
              <a:spcBef>
                <a:spcPts val="1500"/>
              </a:spcBef>
            </a:pPr>
            <a:r>
              <a:rPr lang="en-US" altLang="en-US">
                <a:latin typeface="Times New Roman" panose="02020603050405020304" pitchFamily="18" charset="0"/>
              </a:rPr>
              <a:t>Juan </a:t>
            </a:r>
            <a:r>
              <a:rPr lang="en-US" altLang="en-US" b="1">
                <a:latin typeface="Times New Roman" panose="02020603050405020304" pitchFamily="18" charset="0"/>
              </a:rPr>
              <a:t>tomaba </a:t>
            </a:r>
            <a:r>
              <a:rPr lang="en-US" altLang="en-US">
                <a:latin typeface="Times New Roman" panose="02020603050405020304" pitchFamily="18" charset="0"/>
              </a:rPr>
              <a:t>el transporte público frecuentemente.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Juan frequently took public transportation.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208588" y="5503863"/>
            <a:ext cx="33289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i="1">
                <a:latin typeface="Times New Roman" panose="02020603050405020304" pitchFamily="18" charset="0"/>
              </a:rPr>
              <a:t>—El otro conductor </a:t>
            </a:r>
            <a:r>
              <a:rPr lang="en-US" altLang="en-US" sz="1800" b="1" i="1">
                <a:latin typeface="Times New Roman" panose="02020603050405020304" pitchFamily="18" charset="0"/>
              </a:rPr>
              <a:t>iba </a:t>
            </a:r>
            <a:r>
              <a:rPr lang="en-US" altLang="en-US" sz="1800" i="1">
                <a:latin typeface="Times New Roman" panose="02020603050405020304" pitchFamily="18" charset="0"/>
              </a:rPr>
              <a:t>borracho.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2544763"/>
            <a:ext cx="3719512" cy="29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B5DA75B8-1B46-429A-83B1-CECB5EE1C67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express habitual past actions.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42975" y="1789113"/>
            <a:ext cx="7258050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Me gustaba </a:t>
            </a:r>
            <a:r>
              <a:rPr lang="en-US" altLang="en-US">
                <a:latin typeface="Times New Roman" panose="02020603050405020304" pitchFamily="18" charset="0"/>
              </a:rPr>
              <a:t>jugar al fútbol los domingos.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I used to like to play soccer on Sundays. </a:t>
            </a:r>
          </a:p>
          <a:p>
            <a:pPr>
              <a:spcBef>
                <a:spcPts val="15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Solían </a:t>
            </a:r>
            <a:r>
              <a:rPr lang="en-US" altLang="en-US">
                <a:latin typeface="Times New Roman" panose="02020603050405020304" pitchFamily="18" charset="0"/>
              </a:rPr>
              <a:t>hacer las diligencias los fines de semana.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They used to run errands on weekends.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457C1601-C9D6-42F0-A04E-05B00BCFDEA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describe mental, physical, and emotional states or conditions.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81075" y="2232025"/>
            <a:ext cx="59721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Estaba </a:t>
            </a:r>
            <a:r>
              <a:rPr lang="en-US" altLang="en-US">
                <a:latin typeface="Times New Roman" panose="02020603050405020304" pitchFamily="18" charset="0"/>
              </a:rPr>
              <a:t>muy nerviosa antes de la entrevista.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She was very nervous before the interview.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43140F46-2828-43A6-B545-910FD044128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To tell time.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85825" y="1771650"/>
            <a:ext cx="51244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Eran </a:t>
            </a:r>
            <a:r>
              <a:rPr lang="en-US" altLang="en-US">
                <a:latin typeface="Times New Roman" panose="02020603050405020304" pitchFamily="18" charset="0"/>
              </a:rPr>
              <a:t>las ocho y media de la mañana.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It was eight thirty a.m.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2.3-</a:t>
            </a:r>
            <a:fld id="{F23696C2-565F-4A96-9492-65680E4DB6D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="1">
                <a:solidFill>
                  <a:srgbClr val="00599D"/>
                </a:solidFill>
              </a:rPr>
              <a:t>The preterite and imperfect used together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When narrating in the past, the imperfect describes </a:t>
            </a:r>
            <a:r>
              <a:rPr lang="en-US" altLang="en-US" i="1"/>
              <a:t>what was happening</a:t>
            </a:r>
            <a:r>
              <a:rPr lang="en-US" altLang="en-US"/>
              <a:t>, while the preterite describes the action that </a:t>
            </a:r>
            <a:r>
              <a:rPr lang="en-US" altLang="en-US" i="1"/>
              <a:t>interrupted </a:t>
            </a:r>
            <a:r>
              <a:rPr lang="en-US" altLang="en-US"/>
              <a:t>the ongoing activity. The imperfect provides background information, while the preterite indicates specific events that advance the plot.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33450" y="3663950"/>
            <a:ext cx="7277100" cy="2716213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28600" tIns="548640" rIns="228600" bIns="91440">
            <a:spAutoFit/>
          </a:bodyPr>
          <a:lstStyle>
            <a:lvl1pPr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76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Here are some transitional words useful for clarity when narrating past events. </a:t>
            </a:r>
          </a:p>
          <a:p>
            <a:pPr>
              <a:spcBef>
                <a:spcPts val="1125"/>
              </a:spcBef>
            </a:pPr>
            <a:r>
              <a:rPr lang="en-US" altLang="en-US" sz="1800" b="1"/>
              <a:t>primero </a:t>
            </a:r>
            <a:r>
              <a:rPr lang="en-US" altLang="en-US" sz="1800" i="1"/>
              <a:t>first	</a:t>
            </a:r>
            <a:r>
              <a:rPr lang="en-US" altLang="en-US" sz="1800" b="1"/>
              <a:t>entonces </a:t>
            </a:r>
            <a:r>
              <a:rPr lang="en-US" altLang="en-US" sz="1800" i="1"/>
              <a:t>then </a:t>
            </a:r>
          </a:p>
          <a:p>
            <a:r>
              <a:rPr lang="en-US" altLang="en-US" sz="1800" b="1"/>
              <a:t>al principio </a:t>
            </a:r>
            <a:r>
              <a:rPr lang="en-US" altLang="en-US" sz="1800" i="1"/>
              <a:t>in the beginning	</a:t>
            </a:r>
            <a:r>
              <a:rPr lang="en-US" altLang="en-US" sz="1800" b="1"/>
              <a:t>luego </a:t>
            </a:r>
            <a:r>
              <a:rPr lang="en-US" altLang="en-US" sz="1800" i="1"/>
              <a:t>then, next </a:t>
            </a:r>
          </a:p>
          <a:p>
            <a:r>
              <a:rPr lang="en-US" altLang="en-US" sz="1800" b="1"/>
              <a:t>antes (de) </a:t>
            </a:r>
            <a:r>
              <a:rPr lang="en-US" altLang="en-US" sz="1800" i="1"/>
              <a:t>before 	</a:t>
            </a:r>
            <a:r>
              <a:rPr lang="en-US" altLang="en-US" sz="1800" b="1"/>
              <a:t>siempre </a:t>
            </a:r>
            <a:r>
              <a:rPr lang="en-US" altLang="en-US" sz="1800" i="1"/>
              <a:t>always</a:t>
            </a:r>
          </a:p>
          <a:p>
            <a:r>
              <a:rPr lang="en-US" altLang="en-US" sz="1800" b="1"/>
              <a:t>después (de) </a:t>
            </a:r>
            <a:r>
              <a:rPr lang="en-US" altLang="en-US" sz="1800" i="1"/>
              <a:t>after 	</a:t>
            </a:r>
            <a:r>
              <a:rPr lang="en-US" altLang="en-US" sz="1800" b="1"/>
              <a:t>mientras </a:t>
            </a:r>
            <a:r>
              <a:rPr lang="en-US" altLang="en-US" sz="1800" i="1"/>
              <a:t>while </a:t>
            </a:r>
          </a:p>
          <a:p>
            <a:r>
              <a:rPr lang="en-US" altLang="en-US" sz="1800" b="1">
                <a:ea typeface="Geneva" charset="-128"/>
              </a:rPr>
              <a:t>al final </a:t>
            </a:r>
            <a:r>
              <a:rPr lang="en-US" altLang="en-US" sz="1800" i="1">
                <a:ea typeface="Geneva" charset="-128"/>
              </a:rPr>
              <a:t>finally	</a:t>
            </a:r>
            <a:r>
              <a:rPr lang="en-US" altLang="en-US" sz="1800" b="1">
                <a:ea typeface="Geneva" charset="-128"/>
              </a:rPr>
              <a:t>la última vez </a:t>
            </a:r>
            <a:r>
              <a:rPr lang="en-US" altLang="en-US" sz="1800" i="1">
                <a:ea typeface="Geneva" charset="-128"/>
              </a:rPr>
              <a:t>the last time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42975" y="3668713"/>
            <a:ext cx="2038350" cy="395287"/>
          </a:xfrm>
          <a:prstGeom prst="rect">
            <a:avLst/>
          </a:prstGeom>
          <a:solidFill>
            <a:srgbClr val="ED1C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900" b="1">
                <a:solidFill>
                  <a:srgbClr val="FFFFFF"/>
                </a:solidFill>
                <a:latin typeface="Arial Black" panose="020B0A04020102020204" pitchFamily="34" charset="0"/>
              </a:rPr>
              <a:t>¡ATENCIÓN!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42975" y="4094163"/>
            <a:ext cx="2038350" cy="1587"/>
          </a:xfrm>
          <a:prstGeom prst="line">
            <a:avLst/>
          </a:prstGeom>
          <a:noFill/>
          <a:ln w="76320">
            <a:solidFill>
              <a:srgbClr val="E8CF9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7ED1435B26A346AB86E5AC33CFF090" ma:contentTypeVersion="0" ma:contentTypeDescription="Create a new document." ma:contentTypeScope="" ma:versionID="bdf60bcc43c6225131b25fc2406d55c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3D17C5-46BA-4026-A79F-5026112FA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C85FC9-FD4C-43BD-9B1D-C2144BC0E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97DAA61-B02F-4C26-BA03-4310042FE39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848</Words>
  <Application>Microsoft Office PowerPoint</Application>
  <PresentationFormat>On-screen Show (4:3)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Arial Narrow</vt:lpstr>
      <vt:lpstr>Geneva</vt:lpstr>
      <vt:lpstr>Calibri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2: Vivir en la ciudad</dc:title>
  <dc:subject>Imagina, Second Edition</dc:subject>
  <dc:creator>© and ® 2011 Vista Higher Learning, Inc.</dc:creator>
  <cp:lastModifiedBy>Oak, Kathryn</cp:lastModifiedBy>
  <cp:revision>32</cp:revision>
  <cp:lastPrinted>1601-01-01T00:00:00Z</cp:lastPrinted>
  <dcterms:created xsi:type="dcterms:W3CDTF">2009-09-11T20:31:48Z</dcterms:created>
  <dcterms:modified xsi:type="dcterms:W3CDTF">2016-05-24T15:38:31Z</dcterms:modified>
</cp:coreProperties>
</file>