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Geneva" charset="-128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Geneva" charset="-128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Geneva" charset="-128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Geneva" charset="-128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Geneva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Geneva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Geneva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Geneva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46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en-US"/>
              <a:t>09/28/09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fld id="{DF16BA96-FB3C-4619-AEA5-98C0A43C91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673076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09/28/09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C0AFD2-07D2-4464-8CAA-F509587DB9E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2229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09/28/09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ADED720-91A9-4D42-A6CC-7DA83D45ED1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16589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09/28/09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DE885FE-D56C-4B94-AAD0-5B4D98945AC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30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09/28/09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14F9995-BFED-4F5B-8532-3725966E440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583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09/28/09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4FDBF5E-9119-4A49-8CF1-81A351D70C5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780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09/28/09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ECF1EA-A1B5-4416-8F72-C06461ADD0E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0288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09/28/09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1B4D67D-BA3A-410D-9F50-415DC3807D7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5740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09/28/09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CBE6561-4C31-43B7-9B62-AB7F5420C5E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6183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09/28/09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F51599-059B-4E0C-B246-9F66716F256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3438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09/28/09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0B04876-4361-46A5-8192-01A22721135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531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09/28/09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B11E95-E1ED-4AC1-9649-4962E29D6B1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1456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2.1-</a:t>
            </a:r>
            <a:fld id="{D141B2B1-6378-49E0-B2DF-02597134C9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059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2.1-</a:t>
            </a:r>
            <a:fld id="{95FD46CA-3A65-49D9-9F60-AAF7521A0F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456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365125"/>
            <a:ext cx="2055812" cy="58293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5125"/>
            <a:ext cx="6018213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2.1-</a:t>
            </a:r>
            <a:fld id="{B2375B65-19E8-486C-A9C7-B153034F17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58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2.1-</a:t>
            </a:r>
            <a:fld id="{D2E9A0D0-D572-4DE9-8CAF-1A34921B27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909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2.1-</a:t>
            </a:r>
            <a:fld id="{BF104688-C6BF-44E3-8A01-D512CC189C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17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30300"/>
            <a:ext cx="4037013" cy="506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30300"/>
            <a:ext cx="4037012" cy="506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2.1-</a:t>
            </a:r>
            <a:fld id="{8A11DDCC-1B9A-4972-B7D1-73280F49B6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930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2.1-</a:t>
            </a:r>
            <a:fld id="{A3C569EB-B413-4CC2-89B2-021A4AE71B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99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2.1-</a:t>
            </a:r>
            <a:fld id="{CEA69B0F-3442-48CA-A184-C16705904E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540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2.1-</a:t>
            </a:r>
            <a:fld id="{0A372943-BF9D-40EC-AC2B-57B4286880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6567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2.1-</a:t>
            </a:r>
            <a:fld id="{C29AC7FE-8027-4587-B56B-E1BF4BEDBD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217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2.1-</a:t>
            </a:r>
            <a:fld id="{DAC65617-FA2F-42E1-8563-F80449FD46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587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30300"/>
            <a:ext cx="8226425" cy="506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641600" y="312738"/>
            <a:ext cx="60452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r>
              <a:rPr lang="en-US" altLang="en-US" sz="2100" b="1">
                <a:solidFill>
                  <a:srgbClr val="FFFFFF"/>
                </a:solidFill>
                <a:latin typeface="Arial Narrow" panose="020B0606020202030204" pitchFamily="34" charset="0"/>
              </a:rPr>
              <a:t>2.1  </a:t>
            </a:r>
            <a:r>
              <a:rPr lang="en-US" altLang="en-US" b="1">
                <a:latin typeface="Arial Narrow" panose="020B0606020202030204" pitchFamily="34" charset="0"/>
              </a:rPr>
              <a:t>The preterite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457200" y="6356350"/>
            <a:ext cx="2892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2.1-</a:t>
            </a:r>
            <a:fld id="{F3902477-B7C1-421D-B73E-6FF6C40F17C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FFFFFF"/>
          </a:solidFill>
          <a:latin typeface="Arial Narrow" panose="020B0606020202030204" pitchFamily="34" charset="0"/>
          <a:ea typeface="Geneva" charset="-128"/>
        </a:defRPr>
      </a:lvl2pPr>
      <a:lvl3pPr marL="1143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FFFFFF"/>
          </a:solidFill>
          <a:latin typeface="Arial Narrow" panose="020B0606020202030204" pitchFamily="34" charset="0"/>
          <a:ea typeface="Geneva" charset="-128"/>
        </a:defRPr>
      </a:lvl3pPr>
      <a:lvl4pPr marL="1600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FFFFFF"/>
          </a:solidFill>
          <a:latin typeface="Arial Narrow" panose="020B0606020202030204" pitchFamily="34" charset="0"/>
          <a:ea typeface="Geneva" charset="-128"/>
        </a:defRPr>
      </a:lvl4pPr>
      <a:lvl5pPr marL="20574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FFFFFF"/>
          </a:solidFill>
          <a:latin typeface="Arial Narrow" panose="020B0606020202030204" pitchFamily="34" charset="0"/>
          <a:ea typeface="Geneva" charset="-128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FFFFFF"/>
          </a:solidFill>
          <a:latin typeface="Arial Narrow" panose="020B0606020202030204" pitchFamily="34" charset="0"/>
          <a:ea typeface="Geneva" charset="-128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FFFFFF"/>
          </a:solidFill>
          <a:latin typeface="Arial Narrow" panose="020B0606020202030204" pitchFamily="34" charset="0"/>
          <a:ea typeface="Geneva" charset="-128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FFFFFF"/>
          </a:solidFill>
          <a:latin typeface="Arial Narrow" panose="020B0606020202030204" pitchFamily="34" charset="0"/>
          <a:ea typeface="Geneva" charset="-128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FFFFFF"/>
          </a:solidFill>
          <a:latin typeface="Arial Narrow" panose="020B0606020202030204" pitchFamily="34" charset="0"/>
          <a:ea typeface="Geneva" charset="-128"/>
        </a:defRPr>
      </a:lvl9pPr>
    </p:titleStyle>
    <p:bodyStyle>
      <a:lvl1pPr marL="342900" indent="-3429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2.1-</a:t>
            </a:r>
            <a:fld id="{E8804D85-97A1-4AA2-B5B9-C442F6E8CD4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/>
              <a:t>Spanish has two simple tenses to indicate actions in the past: the preterite (</a:t>
            </a:r>
            <a:r>
              <a:rPr lang="en-US" altLang="en-US" b="1"/>
              <a:t>el pretérito</a:t>
            </a:r>
            <a:r>
              <a:rPr lang="en-US" altLang="en-US"/>
              <a:t>) and the imperfect (</a:t>
            </a:r>
            <a:r>
              <a:rPr lang="en-US" altLang="en-US" b="1"/>
              <a:t>el imperfecto</a:t>
            </a:r>
            <a:r>
              <a:rPr lang="en-US" altLang="en-US"/>
              <a:t>). The preterite is used to describe actions or states that began or were completed at a definite time in the past.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429000"/>
            <a:ext cx="5943600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2.1-</a:t>
            </a:r>
            <a:fld id="{59A84575-CC98-443C-843A-CABDF6DCF599}" type="slidenum">
              <a:rPr lang="en-US" altLang="en-US"/>
              <a:pPr/>
              <a:t>10</a:t>
            </a:fld>
            <a:endParaRPr lang="en-US" altLang="en-US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1009650"/>
            <a:ext cx="7340600" cy="545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6429375" y="3935413"/>
            <a:ext cx="2646363" cy="1490662"/>
            <a:chOff x="4050" y="2479"/>
            <a:chExt cx="1667" cy="939"/>
          </a:xfrm>
        </p:grpSpPr>
        <p:sp>
          <p:nvSpPr>
            <p:cNvPr id="12291" name="Text Box 3"/>
            <p:cNvSpPr txBox="1">
              <a:spLocks noChangeArrowheads="1"/>
            </p:cNvSpPr>
            <p:nvPr/>
          </p:nvSpPr>
          <p:spPr bwMode="auto">
            <a:xfrm>
              <a:off x="4050" y="2479"/>
              <a:ext cx="1668" cy="940"/>
            </a:xfrm>
            <a:prstGeom prst="rect">
              <a:avLst/>
            </a:prstGeom>
            <a:solidFill>
              <a:srgbClr val="FFE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228600" tIns="548640" rIns="228600" bIns="9144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9pPr>
            </a:lstStyle>
            <a:p>
              <a:pPr>
                <a:spcBef>
                  <a:spcPts val="350"/>
                </a:spcBef>
              </a:pPr>
              <a:r>
                <a:rPr lang="en-US" altLang="en-US" sz="1400"/>
                <a:t>Note that the third-person plural ending of j-stem preterites drops the </a:t>
              </a:r>
              <a:r>
                <a:rPr lang="en-US" altLang="en-US" sz="1400" b="1"/>
                <a:t>i</a:t>
              </a:r>
              <a:r>
                <a:rPr lang="en-US" altLang="en-US" sz="1400"/>
                <a:t>: </a:t>
              </a:r>
              <a:r>
                <a:rPr lang="en-US" altLang="en-US" sz="1400" b="1"/>
                <a:t>dijeron, trajeron.</a:t>
              </a:r>
            </a:p>
          </p:txBody>
        </p:sp>
        <p:sp>
          <p:nvSpPr>
            <p:cNvPr id="12292" name="Rectangle 4"/>
            <p:cNvSpPr>
              <a:spLocks noChangeArrowheads="1"/>
            </p:cNvSpPr>
            <p:nvPr/>
          </p:nvSpPr>
          <p:spPr bwMode="auto">
            <a:xfrm>
              <a:off x="4056" y="2488"/>
              <a:ext cx="1284" cy="249"/>
            </a:xfrm>
            <a:prstGeom prst="rect">
              <a:avLst/>
            </a:prstGeom>
            <a:solidFill>
              <a:srgbClr val="ED1C2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9pPr>
            </a:lstStyle>
            <a:p>
              <a:pPr algn="ctr"/>
              <a:r>
                <a:rPr lang="en-US" altLang="en-US" sz="1900" b="1">
                  <a:solidFill>
                    <a:srgbClr val="FFFFFF"/>
                  </a:solidFill>
                  <a:latin typeface="Arial Black" panose="020B0A04020102020204" pitchFamily="34" charset="0"/>
                </a:rPr>
                <a:t>¡</a:t>
              </a:r>
              <a:r>
                <a:rPr lang="en-US" altLang="en-US" sz="1600" b="1">
                  <a:solidFill>
                    <a:srgbClr val="FFFFFF"/>
                  </a:solidFill>
                  <a:latin typeface="Arial Black" panose="020B0A04020102020204" pitchFamily="34" charset="0"/>
                </a:rPr>
                <a:t>ATENCIÓN</a:t>
              </a:r>
              <a:r>
                <a:rPr lang="en-US" altLang="en-US" sz="1900" b="1">
                  <a:solidFill>
                    <a:srgbClr val="FFFFFF"/>
                  </a:solidFill>
                  <a:latin typeface="Arial Black" panose="020B0A04020102020204" pitchFamily="34" charset="0"/>
                </a:rPr>
                <a:t>!</a:t>
              </a:r>
            </a:p>
          </p:txBody>
        </p:sp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>
              <a:off x="4056" y="2755"/>
              <a:ext cx="1284" cy="1"/>
            </a:xfrm>
            <a:prstGeom prst="line">
              <a:avLst/>
            </a:prstGeom>
            <a:noFill/>
            <a:ln w="76320">
              <a:solidFill>
                <a:srgbClr val="E8CF98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2.1-</a:t>
            </a:r>
            <a:fld id="{D7B9E579-D3BB-4381-B1FF-E552AC668B8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/>
              <a:t>Note that not only does the stem of </a:t>
            </a:r>
            <a:r>
              <a:rPr lang="en-US" altLang="en-US" b="1"/>
              <a:t>decir (dij-) </a:t>
            </a:r>
            <a:r>
              <a:rPr lang="en-US" altLang="en-US"/>
              <a:t>end in </a:t>
            </a:r>
            <a:r>
              <a:rPr lang="en-US" altLang="en-US" b="1"/>
              <a:t>j</a:t>
            </a:r>
            <a:r>
              <a:rPr lang="en-US" altLang="en-US"/>
              <a:t>, but the stem vowel </a:t>
            </a:r>
            <a:r>
              <a:rPr lang="en-US" altLang="en-US" b="1"/>
              <a:t>e </a:t>
            </a:r>
            <a:r>
              <a:rPr lang="en-US" altLang="en-US"/>
              <a:t>changes to </a:t>
            </a:r>
            <a:r>
              <a:rPr lang="en-US" altLang="en-US" b="1"/>
              <a:t>i</a:t>
            </a:r>
            <a:r>
              <a:rPr lang="en-US" altLang="en-US"/>
              <a:t>. In the </a:t>
            </a:r>
            <a:r>
              <a:rPr lang="en-US" altLang="en-US" b="1"/>
              <a:t>usted, él, </a:t>
            </a:r>
            <a:r>
              <a:rPr lang="en-US" altLang="en-US"/>
              <a:t>and </a:t>
            </a:r>
            <a:r>
              <a:rPr lang="en-US" altLang="en-US" b="1"/>
              <a:t>ella </a:t>
            </a:r>
            <a:r>
              <a:rPr lang="en-US" altLang="en-US"/>
              <a:t>form of </a:t>
            </a:r>
            <a:r>
              <a:rPr lang="en-US" altLang="en-US" b="1"/>
              <a:t>hacer (hizo)</a:t>
            </a:r>
            <a:r>
              <a:rPr lang="en-US" altLang="en-US"/>
              <a:t>, </a:t>
            </a:r>
            <a:r>
              <a:rPr lang="en-US" altLang="en-US" b="1"/>
              <a:t>c </a:t>
            </a:r>
            <a:r>
              <a:rPr lang="en-US" altLang="en-US"/>
              <a:t>changes to </a:t>
            </a:r>
            <a:r>
              <a:rPr lang="en-US" altLang="en-US" b="1"/>
              <a:t>z </a:t>
            </a:r>
            <a:r>
              <a:rPr lang="en-US" altLang="en-US"/>
              <a:t>to maintain the pronunciation. Most verbs that end in </a:t>
            </a:r>
            <a:r>
              <a:rPr lang="en-US" altLang="en-US" b="1"/>
              <a:t>-cir </a:t>
            </a:r>
            <a:r>
              <a:rPr lang="en-US" altLang="en-US"/>
              <a:t>have </a:t>
            </a:r>
            <a:r>
              <a:rPr lang="en-US" altLang="en-US" b="1"/>
              <a:t>j</a:t>
            </a:r>
            <a:r>
              <a:rPr lang="en-US" altLang="en-US"/>
              <a:t>-stems in the preterite.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2.1-</a:t>
            </a:r>
            <a:fld id="{A32BB7FE-88B7-4BEC-9D9E-D90CE04C684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/>
              <a:t>The preterite tense of regular verbs is formed by dropping the infinitive ending (</a:t>
            </a:r>
            <a:r>
              <a:rPr lang="en-US" altLang="en-US" b="1"/>
              <a:t>-ar, -er, -ir</a:t>
            </a:r>
            <a:r>
              <a:rPr lang="en-US" altLang="en-US"/>
              <a:t>) and adding the preterite endings. Note that the endings of regular </a:t>
            </a:r>
            <a:br>
              <a:rPr lang="en-US" altLang="en-US"/>
            </a:br>
            <a:r>
              <a:rPr lang="en-US" altLang="en-US" b="1"/>
              <a:t>-er </a:t>
            </a:r>
            <a:r>
              <a:rPr lang="en-US" altLang="en-US"/>
              <a:t>and </a:t>
            </a:r>
            <a:r>
              <a:rPr lang="en-US" altLang="en-US" b="1"/>
              <a:t>-ir </a:t>
            </a:r>
            <a:r>
              <a:rPr lang="en-US" altLang="en-US"/>
              <a:t>verbs are identical in the preterite tense.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2.1-</a:t>
            </a:r>
            <a:fld id="{E07CCA69-A0EA-4445-8AD0-57BFD031ADC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/>
              <a:t>The preterite of all regular and some irregular verbs requires a written accent on the preterite endings in the </a:t>
            </a:r>
            <a:r>
              <a:rPr lang="en-US" altLang="en-US" b="1"/>
              <a:t>yo, usted, él</a:t>
            </a:r>
            <a:r>
              <a:rPr lang="en-US" altLang="en-US"/>
              <a:t>, and </a:t>
            </a:r>
            <a:r>
              <a:rPr lang="en-US" altLang="en-US" b="1"/>
              <a:t>ella </a:t>
            </a:r>
            <a:r>
              <a:rPr lang="en-US" altLang="en-US"/>
              <a:t>forms. </a:t>
            </a:r>
          </a:p>
        </p:txBody>
      </p:sp>
      <p:graphicFrame>
        <p:nvGraphicFramePr>
          <p:cNvPr id="5128" name="Group 8"/>
          <p:cNvGraphicFramePr>
            <a:graphicFrameLocks noGrp="1"/>
          </p:cNvGraphicFramePr>
          <p:nvPr/>
        </p:nvGraphicFramePr>
        <p:xfrm>
          <a:off x="1287463" y="2789238"/>
          <a:ext cx="6550025" cy="1641475"/>
        </p:xfrm>
        <a:graphic>
          <a:graphicData uri="http://schemas.openxmlformats.org/drawingml/2006/table">
            <a:tbl>
              <a:tblPr/>
              <a:tblGrid>
                <a:gridCol w="3511550"/>
                <a:gridCol w="3038475"/>
              </a:tblGrid>
              <a:tr h="82073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1pPr>
                      <a:lvl2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Ayer 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empecé 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un nuevo trabajo.</a:t>
                      </a:r>
                    </a:p>
                  </a:txBody>
                  <a:tcPr marL="90000" marR="90000" marT="921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1pPr>
                      <a:lvl2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Mi mamá 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preparó 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una cena deliciosa.</a:t>
                      </a:r>
                    </a:p>
                  </a:txBody>
                  <a:tcPr marL="90000" marR="90000" marT="921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1pPr>
                      <a:lvl2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Yesterday I started a new job. </a:t>
                      </a:r>
                    </a:p>
                  </a:txBody>
                  <a:tcPr marL="90000" marR="90000" marT="921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1pPr>
                      <a:lvl2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My mom prepared a delicious dinner.</a:t>
                      </a:r>
                    </a:p>
                  </a:txBody>
                  <a:tcPr marL="90000" marR="90000" marT="921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14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2.1-</a:t>
            </a:r>
            <a:fld id="{C678E189-22D2-4C98-89E0-32BC28553B0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7010400" y="3681413"/>
            <a:ext cx="1181100" cy="40957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7019925" y="3114675"/>
            <a:ext cx="962025" cy="40957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7019925" y="2581275"/>
            <a:ext cx="1181100" cy="40957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350" y="2543175"/>
            <a:ext cx="822325" cy="158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550" y="2543175"/>
            <a:ext cx="822325" cy="158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613" y="2543175"/>
            <a:ext cx="822325" cy="158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/>
              <a:t>Verbs that end in </a:t>
            </a:r>
            <a:r>
              <a:rPr lang="en-US" altLang="en-US" b="1"/>
              <a:t>-car</a:t>
            </a:r>
            <a:r>
              <a:rPr lang="en-US" altLang="en-US"/>
              <a:t>, </a:t>
            </a:r>
            <a:r>
              <a:rPr lang="en-US" altLang="en-US" b="1"/>
              <a:t>-gar</a:t>
            </a:r>
            <a:r>
              <a:rPr lang="en-US" altLang="en-US"/>
              <a:t>, and </a:t>
            </a:r>
            <a:r>
              <a:rPr lang="en-US" altLang="en-US" b="1"/>
              <a:t>-zar </a:t>
            </a:r>
            <a:r>
              <a:rPr lang="en-US" altLang="en-US"/>
              <a:t>have a spelling change in the </a:t>
            </a:r>
            <a:r>
              <a:rPr lang="en-US" altLang="en-US" b="1"/>
              <a:t>yo </a:t>
            </a:r>
            <a:r>
              <a:rPr lang="en-US" altLang="en-US"/>
              <a:t>form of the preterite. All other forms are regular. 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942975" y="2393950"/>
            <a:ext cx="15430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b="1"/>
              <a:t>buscar </a:t>
            </a:r>
          </a:p>
          <a:p>
            <a:pPr>
              <a:lnSpc>
                <a:spcPct val="150000"/>
              </a:lnSpc>
            </a:pPr>
            <a:r>
              <a:rPr lang="en-US" altLang="en-US" b="1"/>
              <a:t>llegar</a:t>
            </a:r>
          </a:p>
          <a:p>
            <a:pPr>
              <a:lnSpc>
                <a:spcPct val="150000"/>
              </a:lnSpc>
            </a:pPr>
            <a:r>
              <a:rPr lang="en-US" altLang="en-US" b="1"/>
              <a:t>empezar 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2955925" y="2393950"/>
            <a:ext cx="14573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b="1"/>
              <a:t>bus</a:t>
            </a:r>
            <a:r>
              <a:rPr lang="en-US" altLang="en-US" b="1">
                <a:solidFill>
                  <a:srgbClr val="ED1C24"/>
                </a:solidFill>
              </a:rPr>
              <a:t>c</a:t>
            </a:r>
            <a:r>
              <a:rPr lang="en-US" altLang="en-US" b="1"/>
              <a:t>-</a:t>
            </a:r>
          </a:p>
          <a:p>
            <a:pPr>
              <a:lnSpc>
                <a:spcPct val="150000"/>
              </a:lnSpc>
            </a:pPr>
            <a:r>
              <a:rPr lang="en-US" altLang="en-US" b="1"/>
              <a:t>lle</a:t>
            </a:r>
            <a:r>
              <a:rPr lang="en-US" altLang="en-US" b="1">
                <a:solidFill>
                  <a:srgbClr val="ED1C24"/>
                </a:solidFill>
              </a:rPr>
              <a:t>g</a:t>
            </a:r>
            <a:r>
              <a:rPr lang="en-US" altLang="en-US" b="1"/>
              <a:t>-</a:t>
            </a:r>
          </a:p>
          <a:p>
            <a:pPr>
              <a:lnSpc>
                <a:spcPct val="150000"/>
              </a:lnSpc>
            </a:pPr>
            <a:r>
              <a:rPr lang="en-US" altLang="en-US" b="1"/>
              <a:t>empe</a:t>
            </a:r>
            <a:r>
              <a:rPr lang="en-US" altLang="en-US" b="1">
                <a:solidFill>
                  <a:srgbClr val="ED1C24"/>
                </a:solidFill>
              </a:rPr>
              <a:t>z</a:t>
            </a:r>
            <a:r>
              <a:rPr lang="en-US" altLang="en-US" b="1"/>
              <a:t>-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4883150" y="2393950"/>
            <a:ext cx="11525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b="1"/>
              <a:t>-</a:t>
            </a:r>
            <a:r>
              <a:rPr lang="en-US" altLang="en-US" b="1">
                <a:solidFill>
                  <a:srgbClr val="ED1C24"/>
                </a:solidFill>
              </a:rPr>
              <a:t>qu</a:t>
            </a:r>
            <a:r>
              <a:rPr lang="en-US" altLang="en-US" b="1"/>
              <a:t>- </a:t>
            </a:r>
          </a:p>
          <a:p>
            <a:pPr>
              <a:lnSpc>
                <a:spcPct val="150000"/>
              </a:lnSpc>
            </a:pPr>
            <a:r>
              <a:rPr lang="en-US" altLang="en-US" b="1"/>
              <a:t>-</a:t>
            </a:r>
            <a:r>
              <a:rPr lang="en-US" altLang="en-US" b="1">
                <a:solidFill>
                  <a:srgbClr val="ED1C24"/>
                </a:solidFill>
              </a:rPr>
              <a:t>gu</a:t>
            </a:r>
            <a:r>
              <a:rPr lang="en-US" altLang="en-US" b="1"/>
              <a:t>- </a:t>
            </a:r>
          </a:p>
          <a:p>
            <a:pPr>
              <a:lnSpc>
                <a:spcPct val="150000"/>
              </a:lnSpc>
            </a:pPr>
            <a:r>
              <a:rPr lang="en-US" altLang="en-US" b="1"/>
              <a:t>-</a:t>
            </a:r>
            <a:r>
              <a:rPr lang="en-US" altLang="en-US" b="1">
                <a:solidFill>
                  <a:srgbClr val="ED1C24"/>
                </a:solidFill>
              </a:rPr>
              <a:t>c</a:t>
            </a:r>
            <a:r>
              <a:rPr lang="en-US" altLang="en-US" b="1"/>
              <a:t>-</a:t>
            </a:r>
            <a:r>
              <a:rPr lang="en-US" altLang="en-US"/>
              <a:t> 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6505575" y="2393950"/>
            <a:ext cx="19907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b="1"/>
              <a:t>yo bus</a:t>
            </a:r>
            <a:r>
              <a:rPr lang="en-US" altLang="en-US" b="1">
                <a:solidFill>
                  <a:srgbClr val="ED1C24"/>
                </a:solidFill>
              </a:rPr>
              <a:t>qu</a:t>
            </a:r>
            <a:r>
              <a:rPr lang="en-US" altLang="en-US" b="1"/>
              <a:t>é </a:t>
            </a:r>
          </a:p>
          <a:p>
            <a:pPr>
              <a:lnSpc>
                <a:spcPct val="150000"/>
              </a:lnSpc>
            </a:pPr>
            <a:r>
              <a:rPr lang="en-US" altLang="en-US" b="1"/>
              <a:t>yo lle</a:t>
            </a:r>
            <a:r>
              <a:rPr lang="en-US" altLang="en-US" b="1">
                <a:solidFill>
                  <a:srgbClr val="ED1C24"/>
                </a:solidFill>
              </a:rPr>
              <a:t>gu</a:t>
            </a:r>
            <a:r>
              <a:rPr lang="en-US" altLang="en-US" b="1"/>
              <a:t>é</a:t>
            </a:r>
          </a:p>
          <a:p>
            <a:pPr>
              <a:lnSpc>
                <a:spcPct val="150000"/>
              </a:lnSpc>
            </a:pPr>
            <a:r>
              <a:rPr lang="en-US" altLang="en-US" b="1"/>
              <a:t>yo empe</a:t>
            </a:r>
            <a:r>
              <a:rPr lang="en-US" altLang="en-US" b="1">
                <a:solidFill>
                  <a:srgbClr val="ED1C24"/>
                </a:solidFill>
              </a:rPr>
              <a:t>c</a:t>
            </a:r>
            <a:r>
              <a:rPr lang="en-US" altLang="en-US" b="1"/>
              <a:t>é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15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2.1-</a:t>
            </a:r>
            <a:fld id="{1F5886F6-3BA3-4E06-BB6C-9F016D29C12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553200" y="4635500"/>
            <a:ext cx="942975" cy="40957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971925" y="4635500"/>
            <a:ext cx="619125" cy="40957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6819900" y="4114800"/>
            <a:ext cx="1019175" cy="40957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133850" y="4114800"/>
            <a:ext cx="628650" cy="40957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7696200" y="3667125"/>
            <a:ext cx="1260475" cy="40957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481513" y="3667125"/>
            <a:ext cx="804862" cy="40957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7191375" y="3162300"/>
            <a:ext cx="1085850" cy="40957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219575" y="3162300"/>
            <a:ext cx="742950" cy="40957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 b="1"/>
              <a:t>Caer, creer, leer, </a:t>
            </a:r>
            <a:r>
              <a:rPr lang="en-US" altLang="en-US"/>
              <a:t>and </a:t>
            </a:r>
            <a:r>
              <a:rPr lang="en-US" altLang="en-US" b="1"/>
              <a:t>oír </a:t>
            </a:r>
            <a:r>
              <a:rPr lang="en-US" altLang="en-US"/>
              <a:t>change </a:t>
            </a:r>
            <a:r>
              <a:rPr lang="en-US" altLang="en-US" b="1"/>
              <a:t>-i- </a:t>
            </a:r>
            <a:r>
              <a:rPr lang="en-US" altLang="en-US"/>
              <a:t>to </a:t>
            </a:r>
            <a:r>
              <a:rPr lang="en-US" altLang="en-US" b="1"/>
              <a:t>-y- </a:t>
            </a:r>
            <a:r>
              <a:rPr lang="en-US" altLang="en-US"/>
              <a:t>in the </a:t>
            </a:r>
            <a:r>
              <a:rPr lang="en-US" altLang="en-US" b="1"/>
              <a:t>usted, él, </a:t>
            </a:r>
            <a:r>
              <a:rPr lang="en-US" altLang="en-US"/>
              <a:t>and </a:t>
            </a:r>
            <a:r>
              <a:rPr lang="en-US" altLang="en-US" b="1"/>
              <a:t>ella </a:t>
            </a:r>
            <a:r>
              <a:rPr lang="en-US" altLang="en-US"/>
              <a:t>forms and in the </a:t>
            </a:r>
            <a:r>
              <a:rPr lang="en-US" altLang="en-US" b="1"/>
              <a:t>ustedes, ellos, </a:t>
            </a:r>
            <a:r>
              <a:rPr lang="en-US" altLang="en-US"/>
              <a:t>and </a:t>
            </a:r>
            <a:r>
              <a:rPr lang="en-US" altLang="en-US" b="1"/>
              <a:t>ellas </a:t>
            </a:r>
            <a:r>
              <a:rPr lang="en-US" altLang="en-US"/>
              <a:t>forms of the preterite. They also require a written accent on the </a:t>
            </a:r>
            <a:r>
              <a:rPr lang="en-US" altLang="en-US" b="1"/>
              <a:t>-i- </a:t>
            </a:r>
            <a:r>
              <a:rPr lang="en-US" altLang="en-US"/>
              <a:t>in all other forms. </a:t>
            </a:r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563" y="3095625"/>
            <a:ext cx="1065212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876300" y="3028950"/>
            <a:ext cx="1543050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2100" b="1"/>
              <a:t>caer </a:t>
            </a:r>
          </a:p>
          <a:p>
            <a:pPr>
              <a:lnSpc>
                <a:spcPct val="150000"/>
              </a:lnSpc>
            </a:pPr>
            <a:r>
              <a:rPr lang="en-US" altLang="en-US" sz="2100" b="1"/>
              <a:t>creer</a:t>
            </a:r>
          </a:p>
          <a:p>
            <a:pPr>
              <a:lnSpc>
                <a:spcPct val="150000"/>
              </a:lnSpc>
            </a:pPr>
            <a:r>
              <a:rPr lang="en-US" altLang="en-US" sz="2100" b="1"/>
              <a:t>leer </a:t>
            </a:r>
          </a:p>
          <a:p>
            <a:pPr>
              <a:lnSpc>
                <a:spcPct val="150000"/>
              </a:lnSpc>
            </a:pPr>
            <a:r>
              <a:rPr lang="en-US" altLang="en-US" sz="2100" b="1"/>
              <a:t>oír</a:t>
            </a:r>
            <a:r>
              <a:rPr lang="en-US" altLang="en-US" sz="2100"/>
              <a:t> 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2752725" y="3028950"/>
            <a:ext cx="6203950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2100" b="1"/>
              <a:t>caí, caíste, ca</a:t>
            </a:r>
            <a:r>
              <a:rPr lang="en-US" altLang="en-US" sz="2100" b="1">
                <a:solidFill>
                  <a:srgbClr val="ED1C24"/>
                </a:solidFill>
              </a:rPr>
              <a:t>y</a:t>
            </a:r>
            <a:r>
              <a:rPr lang="en-US" altLang="en-US" sz="2100" b="1"/>
              <a:t>ó, caímos, caísteis, ca</a:t>
            </a:r>
            <a:r>
              <a:rPr lang="en-US" altLang="en-US" sz="2100" b="1">
                <a:solidFill>
                  <a:srgbClr val="ED1C24"/>
                </a:solidFill>
              </a:rPr>
              <a:t>y</a:t>
            </a:r>
            <a:r>
              <a:rPr lang="en-US" altLang="en-US" sz="2100" b="1"/>
              <a:t>eron</a:t>
            </a:r>
          </a:p>
          <a:p>
            <a:pPr>
              <a:lnSpc>
                <a:spcPct val="150000"/>
              </a:lnSpc>
            </a:pPr>
            <a:r>
              <a:rPr lang="en-US" altLang="en-US" sz="2100" b="1"/>
              <a:t>creí, creíste, cre</a:t>
            </a:r>
            <a:r>
              <a:rPr lang="en-US" altLang="en-US" sz="2100" b="1">
                <a:solidFill>
                  <a:srgbClr val="ED1C24"/>
                </a:solidFill>
              </a:rPr>
              <a:t>y</a:t>
            </a:r>
            <a:r>
              <a:rPr lang="en-US" altLang="en-US" sz="2100" b="1"/>
              <a:t>ó, creímos, creísteis, cre</a:t>
            </a:r>
            <a:r>
              <a:rPr lang="en-US" altLang="en-US" sz="2100" b="1">
                <a:solidFill>
                  <a:srgbClr val="ED1C24"/>
                </a:solidFill>
              </a:rPr>
              <a:t>y</a:t>
            </a:r>
            <a:r>
              <a:rPr lang="en-US" altLang="en-US" sz="2100" b="1"/>
              <a:t>eron</a:t>
            </a:r>
          </a:p>
          <a:p>
            <a:pPr>
              <a:lnSpc>
                <a:spcPct val="150000"/>
              </a:lnSpc>
            </a:pPr>
            <a:r>
              <a:rPr lang="en-US" altLang="en-US" sz="2100" b="1"/>
              <a:t>leí, leíste, le</a:t>
            </a:r>
            <a:r>
              <a:rPr lang="en-US" altLang="en-US" sz="2100" b="1">
                <a:solidFill>
                  <a:srgbClr val="ED1C24"/>
                </a:solidFill>
              </a:rPr>
              <a:t>y</a:t>
            </a:r>
            <a:r>
              <a:rPr lang="en-US" altLang="en-US" sz="2100" b="1"/>
              <a:t>ó, leímos, leísteis, le</a:t>
            </a:r>
            <a:r>
              <a:rPr lang="en-US" altLang="en-US" sz="2100" b="1">
                <a:solidFill>
                  <a:srgbClr val="ED1C24"/>
                </a:solidFill>
              </a:rPr>
              <a:t>y</a:t>
            </a:r>
            <a:r>
              <a:rPr lang="en-US" altLang="en-US" sz="2100" b="1"/>
              <a:t>eron</a:t>
            </a:r>
          </a:p>
          <a:p>
            <a:pPr>
              <a:lnSpc>
                <a:spcPct val="150000"/>
              </a:lnSpc>
            </a:pPr>
            <a:r>
              <a:rPr lang="en-US" altLang="en-US" sz="2100" b="1"/>
              <a:t>oí, oíste, o</a:t>
            </a:r>
            <a:r>
              <a:rPr lang="en-US" altLang="en-US" sz="2100" b="1">
                <a:solidFill>
                  <a:srgbClr val="ED1C24"/>
                </a:solidFill>
              </a:rPr>
              <a:t>y</a:t>
            </a:r>
            <a:r>
              <a:rPr lang="en-US" altLang="en-US" sz="2100" b="1"/>
              <a:t>ó, oímos, oísteis, o</a:t>
            </a:r>
            <a:r>
              <a:rPr lang="en-US" altLang="en-US" sz="2100" b="1">
                <a:solidFill>
                  <a:srgbClr val="ED1C24"/>
                </a:solidFill>
              </a:rPr>
              <a:t>y</a:t>
            </a:r>
            <a:r>
              <a:rPr lang="en-US" altLang="en-US" sz="2100" b="1"/>
              <a:t>eron</a:t>
            </a:r>
            <a:r>
              <a:rPr lang="en-US" altLang="en-US" sz="210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2.1-</a:t>
            </a:r>
            <a:fld id="{32DD6BBA-6624-4136-8D58-EDC3FD0498C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6867525" y="3733800"/>
            <a:ext cx="1981200" cy="40957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981700" y="3224213"/>
            <a:ext cx="1609725" cy="40957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32300" y="5005388"/>
            <a:ext cx="1673225" cy="40957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140325" y="4448175"/>
            <a:ext cx="1212850" cy="40957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763" y="3095625"/>
            <a:ext cx="1227137" cy="236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/>
              <a:t>Verbs with infinitives ending in </a:t>
            </a:r>
            <a:r>
              <a:rPr lang="en-US" altLang="en-US" b="1"/>
              <a:t>-uir </a:t>
            </a:r>
            <a:r>
              <a:rPr lang="en-US" altLang="en-US"/>
              <a:t>change </a:t>
            </a:r>
            <a:r>
              <a:rPr lang="en-US" altLang="en-US" b="1"/>
              <a:t>-i- </a:t>
            </a:r>
            <a:r>
              <a:rPr lang="en-US" altLang="en-US"/>
              <a:t>to </a:t>
            </a:r>
            <a:r>
              <a:rPr lang="en-US" altLang="en-US" b="1"/>
              <a:t>-y- </a:t>
            </a:r>
            <a:r>
              <a:rPr lang="en-US" altLang="en-US"/>
              <a:t>in the </a:t>
            </a:r>
            <a:r>
              <a:rPr lang="en-US" altLang="en-US" b="1"/>
              <a:t>usted, él, </a:t>
            </a:r>
            <a:r>
              <a:rPr lang="en-US" altLang="en-US"/>
              <a:t>and </a:t>
            </a:r>
            <a:r>
              <a:rPr lang="en-US" altLang="en-US" b="1"/>
              <a:t>ella </a:t>
            </a:r>
            <a:r>
              <a:rPr lang="en-US" altLang="en-US"/>
              <a:t>forms and in the </a:t>
            </a:r>
            <a:r>
              <a:rPr lang="en-US" altLang="en-US" b="1"/>
              <a:t>ustedes, ellos, </a:t>
            </a:r>
            <a:r>
              <a:rPr lang="en-US" altLang="en-US"/>
              <a:t>and </a:t>
            </a:r>
            <a:r>
              <a:rPr lang="en-US" altLang="en-US" b="1"/>
              <a:t>ellas </a:t>
            </a:r>
            <a:r>
              <a:rPr lang="en-US" altLang="en-US"/>
              <a:t>forms of the preterite. 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38150" y="2997200"/>
            <a:ext cx="2286000" cy="193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b="1"/>
              <a:t>construir</a:t>
            </a:r>
          </a:p>
          <a:p>
            <a:pPr>
              <a:lnSpc>
                <a:spcPct val="150000"/>
              </a:lnSpc>
            </a:pPr>
            <a:endParaRPr lang="en-US" altLang="en-US" b="1"/>
          </a:p>
          <a:p>
            <a:pPr>
              <a:lnSpc>
                <a:spcPct val="150000"/>
              </a:lnSpc>
              <a:spcBef>
                <a:spcPts val="1500"/>
              </a:spcBef>
            </a:pPr>
            <a:r>
              <a:rPr lang="en-US" altLang="en-US" b="1"/>
              <a:t>incluir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724150" y="2997200"/>
            <a:ext cx="6219825" cy="247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b="1"/>
              <a:t>construí, construiste, constru</a:t>
            </a:r>
            <a:r>
              <a:rPr lang="en-US" altLang="en-US" b="1">
                <a:solidFill>
                  <a:srgbClr val="ED1C24"/>
                </a:solidFill>
              </a:rPr>
              <a:t>y</a:t>
            </a:r>
            <a:r>
              <a:rPr lang="en-US" altLang="en-US" b="1"/>
              <a:t>ó, construimos, construisteis, constru</a:t>
            </a:r>
            <a:r>
              <a:rPr lang="en-US" altLang="en-US" b="1">
                <a:solidFill>
                  <a:srgbClr val="ED1C24"/>
                </a:solidFill>
              </a:rPr>
              <a:t>y</a:t>
            </a:r>
            <a:r>
              <a:rPr lang="en-US" altLang="en-US" b="1"/>
              <a:t>eron </a:t>
            </a:r>
          </a:p>
          <a:p>
            <a:pPr>
              <a:lnSpc>
                <a:spcPct val="150000"/>
              </a:lnSpc>
              <a:spcBef>
                <a:spcPts val="1500"/>
              </a:spcBef>
            </a:pPr>
            <a:r>
              <a:rPr lang="en-US" altLang="en-US" b="1"/>
              <a:t>incluí, incluiste, inclu</a:t>
            </a:r>
            <a:r>
              <a:rPr lang="en-US" altLang="en-US" b="1">
                <a:solidFill>
                  <a:srgbClr val="ED1C24"/>
                </a:solidFill>
              </a:rPr>
              <a:t>y</a:t>
            </a:r>
            <a:r>
              <a:rPr lang="en-US" altLang="en-US" b="1"/>
              <a:t>ó, incluimos, incluisteis, inclu</a:t>
            </a:r>
            <a:r>
              <a:rPr lang="en-US" altLang="en-US" b="1">
                <a:solidFill>
                  <a:srgbClr val="ED1C24"/>
                </a:solidFill>
              </a:rPr>
              <a:t>y</a:t>
            </a:r>
            <a:r>
              <a:rPr lang="en-US" altLang="en-US" b="1"/>
              <a:t>eron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2.1-</a:t>
            </a:r>
            <a:fld id="{A366EE45-1AB3-4FB2-B68C-30457ED0C49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/>
              <a:t>Stem-changing </a:t>
            </a:r>
            <a:r>
              <a:rPr lang="en-US" altLang="en-US" b="1"/>
              <a:t>-ir </a:t>
            </a:r>
            <a:r>
              <a:rPr lang="en-US" altLang="en-US"/>
              <a:t>verbs also have a stem change in the </a:t>
            </a:r>
            <a:r>
              <a:rPr lang="en-US" altLang="en-US" b="1"/>
              <a:t>usted, él, </a:t>
            </a:r>
            <a:r>
              <a:rPr lang="en-US" altLang="en-US"/>
              <a:t>and </a:t>
            </a:r>
            <a:r>
              <a:rPr lang="en-US" altLang="en-US" b="1"/>
              <a:t>ella </a:t>
            </a:r>
            <a:r>
              <a:rPr lang="en-US" altLang="en-US"/>
              <a:t>forms and in the </a:t>
            </a:r>
            <a:r>
              <a:rPr lang="en-US" altLang="en-US" b="1"/>
              <a:t>ustedes, ellos, </a:t>
            </a:r>
            <a:r>
              <a:rPr lang="en-US" altLang="en-US"/>
              <a:t>and </a:t>
            </a:r>
            <a:r>
              <a:rPr lang="en-US" altLang="en-US" b="1"/>
              <a:t>ellas </a:t>
            </a:r>
            <a:r>
              <a:rPr lang="en-US" altLang="en-US"/>
              <a:t>forms of the preterite.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75" y="2414588"/>
            <a:ext cx="6367463" cy="183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314575" y="4383088"/>
            <a:ext cx="4476750" cy="2117725"/>
          </a:xfrm>
          <a:prstGeom prst="rect">
            <a:avLst/>
          </a:prstGeom>
          <a:solidFill>
            <a:srgbClr val="FFEFCC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28600" tIns="548640" rIns="228600" bIns="91440">
            <a:spAutoFit/>
          </a:bodyPr>
          <a:lstStyle>
            <a:lvl1pPr>
              <a:tabLst>
                <a:tab pos="0" algn="l"/>
                <a:tab pos="14859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14859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14859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14859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14859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4859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4859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4859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4859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r>
              <a:rPr lang="en-US" altLang="en-US" sz="1600"/>
              <a:t>Other </a:t>
            </a:r>
            <a:r>
              <a:rPr lang="en-US" altLang="en-US" sz="1600" b="1"/>
              <a:t>-ir </a:t>
            </a:r>
            <a:r>
              <a:rPr lang="en-US" altLang="en-US" sz="1600"/>
              <a:t>stem-changing verbs include:</a:t>
            </a:r>
          </a:p>
          <a:p>
            <a:r>
              <a:rPr lang="en-US" altLang="en-US" sz="1600" b="1"/>
              <a:t>conseguir	repetir</a:t>
            </a:r>
          </a:p>
          <a:p>
            <a:r>
              <a:rPr lang="en-US" altLang="en-US" sz="1600" b="1"/>
              <a:t>consentir	seguir </a:t>
            </a:r>
          </a:p>
          <a:p>
            <a:r>
              <a:rPr lang="en-US" altLang="en-US" sz="1600" b="1"/>
              <a:t>hervir 	sentir</a:t>
            </a:r>
            <a:r>
              <a:rPr lang="en-US" altLang="en-US" sz="1600"/>
              <a:t> </a:t>
            </a:r>
          </a:p>
          <a:p>
            <a:r>
              <a:rPr lang="en-US" altLang="en-US" sz="1600" b="1"/>
              <a:t>morir	servir</a:t>
            </a:r>
            <a:r>
              <a:rPr lang="en-US" altLang="en-US" sz="1600"/>
              <a:t> </a:t>
            </a:r>
          </a:p>
          <a:p>
            <a:r>
              <a:rPr lang="en-US" altLang="en-US" sz="1600" b="1"/>
              <a:t>preferir</a:t>
            </a:r>
            <a:r>
              <a:rPr lang="en-US" altLang="en-US" sz="1600"/>
              <a:t> 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324100" y="4397375"/>
            <a:ext cx="2038350" cy="395288"/>
          </a:xfrm>
          <a:prstGeom prst="rect">
            <a:avLst/>
          </a:prstGeom>
          <a:solidFill>
            <a:srgbClr val="ED1C2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/>
            <a:r>
              <a:rPr lang="en-US" altLang="en-US" sz="1900" b="1">
                <a:solidFill>
                  <a:srgbClr val="FFFFFF"/>
                </a:solidFill>
                <a:latin typeface="Arial Black" panose="020B0A04020102020204" pitchFamily="34" charset="0"/>
              </a:rPr>
              <a:t>¡ATENCIÓN!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324100" y="4821238"/>
            <a:ext cx="2038350" cy="1587"/>
          </a:xfrm>
          <a:prstGeom prst="line">
            <a:avLst/>
          </a:prstGeom>
          <a:noFill/>
          <a:ln w="76320">
            <a:solidFill>
              <a:srgbClr val="E8CF9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2.1-</a:t>
            </a:r>
            <a:fld id="{68E6145D-9C5F-422E-BCF1-AA71A96D6B6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/>
              <a:t>Stem-changing </a:t>
            </a:r>
            <a:r>
              <a:rPr lang="en-US" altLang="en-US" b="1"/>
              <a:t>-ar </a:t>
            </a:r>
            <a:r>
              <a:rPr lang="en-US" altLang="en-US"/>
              <a:t>and </a:t>
            </a:r>
            <a:r>
              <a:rPr lang="en-US" altLang="en-US" b="1"/>
              <a:t>-er </a:t>
            </a:r>
            <a:r>
              <a:rPr lang="en-US" altLang="en-US"/>
              <a:t>verbs do not have a stem change in the preterite.</a:t>
            </a:r>
          </a:p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/>
              <a:t>A number of verbs, most of them </a:t>
            </a:r>
            <a:r>
              <a:rPr lang="en-US" altLang="en-US" b="1"/>
              <a:t>-er </a:t>
            </a:r>
            <a:r>
              <a:rPr lang="en-US" altLang="en-US"/>
              <a:t>and </a:t>
            </a:r>
            <a:r>
              <a:rPr lang="en-US" altLang="en-US" b="1"/>
              <a:t>-ir </a:t>
            </a:r>
            <a:r>
              <a:rPr lang="en-US" altLang="en-US"/>
              <a:t>verbs, have irregular preterite stems. Note that none of these verbs takes a written accent on the preterite endings. 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8" y="3429000"/>
            <a:ext cx="3605212" cy="290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619625" y="5510213"/>
            <a:ext cx="3578225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r>
              <a:rPr lang="en-US" altLang="en-US" sz="1800" i="1">
                <a:latin typeface="Times New Roman" panose="02020603050405020304" pitchFamily="18" charset="0"/>
              </a:rPr>
              <a:t>—Nunca </a:t>
            </a:r>
            <a:r>
              <a:rPr lang="en-US" altLang="en-US" sz="1800" b="1" i="1">
                <a:latin typeface="Times New Roman" panose="02020603050405020304" pitchFamily="18" charset="0"/>
              </a:rPr>
              <a:t>tuve </a:t>
            </a:r>
            <a:r>
              <a:rPr lang="en-US" altLang="en-US" sz="1800" i="1">
                <a:latin typeface="Times New Roman" panose="02020603050405020304" pitchFamily="18" charset="0"/>
              </a:rPr>
              <a:t>oportunidad de despedirme de él.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2.1-</a:t>
            </a:r>
            <a:fld id="{310391F6-9926-4C89-A2B8-9F2648EA375D}" type="slidenum">
              <a:rPr lang="en-US" altLang="en-US"/>
              <a:pPr/>
              <a:t>9</a:t>
            </a:fld>
            <a:endParaRPr lang="en-US" altLang="en-US"/>
          </a:p>
        </p:txBody>
      </p:sp>
      <p:grpSp>
        <p:nvGrpSpPr>
          <p:cNvPr id="11265" name="Group 1"/>
          <p:cNvGrpSpPr>
            <a:grpSpLocks/>
          </p:cNvGrpSpPr>
          <p:nvPr/>
        </p:nvGrpSpPr>
        <p:grpSpPr bwMode="auto">
          <a:xfrm>
            <a:off x="933450" y="1477963"/>
            <a:ext cx="7275513" cy="4560887"/>
            <a:chOff x="588" y="931"/>
            <a:chExt cx="4583" cy="2873"/>
          </a:xfrm>
        </p:grpSpPr>
        <p:sp>
          <p:nvSpPr>
            <p:cNvPr id="11266" name="Text Box 2"/>
            <p:cNvSpPr txBox="1">
              <a:spLocks noChangeArrowheads="1"/>
            </p:cNvSpPr>
            <p:nvPr/>
          </p:nvSpPr>
          <p:spPr bwMode="auto">
            <a:xfrm>
              <a:off x="588" y="931"/>
              <a:ext cx="4584" cy="2874"/>
            </a:xfrm>
            <a:prstGeom prst="rect">
              <a:avLst/>
            </a:prstGeom>
            <a:solidFill>
              <a:srgbClr val="FFE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228600" tIns="548640" rIns="228600" bIns="9144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9pPr>
            </a:lstStyle>
            <a:p>
              <a:r>
                <a:rPr lang="en-US" altLang="en-US" sz="1800" b="1"/>
                <a:t>Ser</a:t>
              </a:r>
              <a:r>
                <a:rPr lang="en-US" altLang="en-US" sz="1800"/>
                <a:t>, </a:t>
              </a:r>
              <a:r>
                <a:rPr lang="en-US" altLang="en-US" sz="1800" b="1"/>
                <a:t>ir</a:t>
              </a:r>
              <a:r>
                <a:rPr lang="en-US" altLang="en-US" sz="1800"/>
                <a:t>, and </a:t>
              </a:r>
              <a:r>
                <a:rPr lang="en-US" altLang="en-US" sz="1800" b="1"/>
                <a:t>dar </a:t>
              </a:r>
              <a:r>
                <a:rPr lang="en-US" altLang="en-US" sz="1800"/>
                <a:t>also have irregular preterites. The preterite forms of </a:t>
              </a:r>
              <a:r>
                <a:rPr lang="en-US" altLang="en-US" sz="1800" b="1"/>
                <a:t>ser </a:t>
              </a:r>
              <a:r>
                <a:rPr lang="en-US" altLang="en-US" sz="1800"/>
                <a:t>and </a:t>
              </a:r>
              <a:r>
                <a:rPr lang="en-US" altLang="en-US" sz="1800" b="1"/>
                <a:t>ir </a:t>
              </a:r>
              <a:r>
                <a:rPr lang="en-US" altLang="en-US" sz="1800"/>
                <a:t>are identical. Note that the preterite forms of </a:t>
              </a:r>
              <a:r>
                <a:rPr lang="en-US" altLang="en-US" sz="1800" b="1"/>
                <a:t>ver </a:t>
              </a:r>
              <a:r>
                <a:rPr lang="en-US" altLang="en-US" sz="1800"/>
                <a:t>are regular. However, unlike other regular preterites, they do not take a written accent.</a:t>
              </a:r>
            </a:p>
            <a:p>
              <a:pPr>
                <a:spcBef>
                  <a:spcPts val="563"/>
                </a:spcBef>
              </a:pPr>
              <a:r>
                <a:rPr lang="en-US" altLang="en-US" sz="1800" b="1"/>
                <a:t>ser/ir </a:t>
              </a:r>
            </a:p>
            <a:p>
              <a:r>
                <a:rPr lang="en-US" altLang="en-US" sz="1800" i="1"/>
                <a:t>fui, fuiste, fue, fuimos, fuisteis, fueron</a:t>
              </a:r>
            </a:p>
            <a:p>
              <a:pPr>
                <a:spcBef>
                  <a:spcPts val="563"/>
                </a:spcBef>
              </a:pPr>
              <a:r>
                <a:rPr lang="en-US" altLang="en-US" sz="1800" b="1"/>
                <a:t>dar </a:t>
              </a:r>
            </a:p>
            <a:p>
              <a:r>
                <a:rPr lang="en-US" altLang="en-US" sz="1800" i="1"/>
                <a:t>di, diste, dio, dimos, disteis, dieron</a:t>
              </a:r>
            </a:p>
            <a:p>
              <a:pPr>
                <a:spcBef>
                  <a:spcPts val="563"/>
                </a:spcBef>
              </a:pPr>
              <a:r>
                <a:rPr lang="en-US" altLang="en-US" sz="1800" b="1"/>
                <a:t>ver </a:t>
              </a:r>
            </a:p>
            <a:p>
              <a:r>
                <a:rPr lang="en-US" altLang="en-US" sz="1800" i="1"/>
                <a:t>vi, viste, vio, vimos, visteis, vieron</a:t>
              </a:r>
            </a:p>
            <a:p>
              <a:pPr>
                <a:spcBef>
                  <a:spcPts val="563"/>
                </a:spcBef>
              </a:pPr>
              <a:r>
                <a:rPr lang="en-US" altLang="en-US" sz="1800"/>
                <a:t>The preterite of </a:t>
              </a:r>
              <a:r>
                <a:rPr lang="en-US" altLang="en-US" sz="1800" b="1"/>
                <a:t>hay </a:t>
              </a:r>
              <a:r>
                <a:rPr lang="en-US" altLang="en-US" sz="1800"/>
                <a:t>is </a:t>
              </a:r>
              <a:r>
                <a:rPr lang="en-US" altLang="en-US" sz="1800" b="1"/>
                <a:t>hubo</a:t>
              </a:r>
              <a:r>
                <a:rPr lang="en-US" altLang="en-US" sz="1800"/>
                <a:t>.</a:t>
              </a:r>
            </a:p>
            <a:p>
              <a:pPr>
                <a:spcBef>
                  <a:spcPts val="563"/>
                </a:spcBef>
              </a:pPr>
              <a:r>
                <a:rPr lang="en-US" altLang="en-US" sz="1800" b="1"/>
                <a:t>Hubo dos conciertos el viernes.</a:t>
              </a:r>
            </a:p>
            <a:p>
              <a:r>
                <a:rPr lang="en-US" altLang="en-US" sz="1800" i="1"/>
                <a:t>There were two concerts on Friday.</a:t>
              </a:r>
            </a:p>
          </p:txBody>
        </p:sp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594" y="940"/>
              <a:ext cx="1284" cy="249"/>
            </a:xfrm>
            <a:prstGeom prst="rect">
              <a:avLst/>
            </a:prstGeom>
            <a:solidFill>
              <a:srgbClr val="ED1C2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Geneva" charset="-128"/>
                </a:defRPr>
              </a:lvl9pPr>
            </a:lstStyle>
            <a:p>
              <a:pPr algn="ctr"/>
              <a:r>
                <a:rPr lang="en-US" altLang="en-US" sz="1900" b="1">
                  <a:solidFill>
                    <a:srgbClr val="FFFFFF"/>
                  </a:solidFill>
                  <a:latin typeface="Arial Black" panose="020B0A04020102020204" pitchFamily="34" charset="0"/>
                </a:rPr>
                <a:t>¡ATENCIÓN!</a:t>
              </a:r>
            </a:p>
          </p:txBody>
        </p:sp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594" y="1207"/>
              <a:ext cx="1284" cy="1"/>
            </a:xfrm>
            <a:prstGeom prst="line">
              <a:avLst/>
            </a:prstGeom>
            <a:noFill/>
            <a:ln w="76320">
              <a:solidFill>
                <a:srgbClr val="E8CF98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Narrow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Geneva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Geneva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7ED1435B26A346AB86E5AC33CFF090" ma:contentTypeVersion="0" ma:contentTypeDescription="Create a new document." ma:contentTypeScope="" ma:versionID="bdf60bcc43c6225131b25fc2406d55c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96C388-567D-411F-8FF6-4CAB5A043E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6F188F-8D2C-48CE-AB76-542B2942BB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2F93DE5-9FFE-42DD-9BF5-0A9BAF1CC886}">
  <ds:schemaRefs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779</Words>
  <Application>Microsoft Office PowerPoint</Application>
  <PresentationFormat>On-screen Show (4:3)</PresentationFormat>
  <Paragraphs>104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Geneva</vt:lpstr>
      <vt:lpstr>Times New Roman</vt:lpstr>
      <vt:lpstr>Arial Narrow</vt:lpstr>
      <vt:lpstr>Calibri</vt:lpstr>
      <vt:lpstr>Times</vt:lpstr>
      <vt:lpstr>Arial Black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Lección 2: Vivir en la ciudad</dc:title>
  <dc:subject>Imagina, Second Edition</dc:subject>
  <dc:creator>© and ® 2011 Vista Higher Learning, Inc.</dc:creator>
  <cp:lastModifiedBy>Oak, Kathryn</cp:lastModifiedBy>
  <cp:revision>24</cp:revision>
  <cp:lastPrinted>1601-01-01T00:00:00Z</cp:lastPrinted>
  <dcterms:created xsi:type="dcterms:W3CDTF">2009-09-11T20:31:48Z</dcterms:created>
  <dcterms:modified xsi:type="dcterms:W3CDTF">2016-05-24T15:37:32Z</dcterms:modified>
</cp:coreProperties>
</file>