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Arial" panose="020B0604020202020204" pitchFamily="34" charset="0"/>
        <a:ea typeface="Geneva" charset="-128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Arial" panose="020B0604020202020204" pitchFamily="34" charset="0"/>
        <a:ea typeface="Geneva" charset="-128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Arial" panose="020B0604020202020204" pitchFamily="34" charset="0"/>
        <a:ea typeface="Geneva" charset="-128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Arial" panose="020B0604020202020204" pitchFamily="34" charset="0"/>
        <a:ea typeface="Geneva" charset="-128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Arial" panose="020B0604020202020204" pitchFamily="34" charset="0"/>
        <a:ea typeface="Geneva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Geneva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Geneva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Geneva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Geneva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468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altLang="en-US"/>
              <a:t>09/28/09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fld id="{3280C45A-EBEA-4F69-88AE-41E220DE87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2934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en-US"/>
              <a:t>09/28/09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A97B4FF-4C62-4DBD-B7D5-45682F2AEC0A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02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9296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en-US"/>
              <a:t>09/28/09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013E8DF-79B3-4DF5-A187-FEC7ADDA6CC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12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9752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en-US"/>
              <a:t>09/28/09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29D4F7-865C-4C5B-86F4-1FE34192C3B5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22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40408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en-US"/>
              <a:t>09/28/09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B9DE036-F523-4147-ABA9-22CCF1FB378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33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7120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en-US"/>
              <a:t>09/28/09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1E9118E-1F0E-4183-B340-2006A7099A05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43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9111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en-US"/>
              <a:t>09/28/09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7155F1B-CC9A-493C-9AC1-1AC864ACBCFE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53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95554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en-US"/>
              <a:t>09/28/09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52B9C65-57D7-4698-A79F-0D1B23E314BB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63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422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2.2-</a:t>
            </a:r>
            <a:fld id="{492678C3-DF9C-4434-BDD2-51CC2C9316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1414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2.2-</a:t>
            </a:r>
            <a:fld id="{D92C5C64-0412-4AFB-BE6C-E4298756C6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8944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65125"/>
            <a:ext cx="2055813" cy="583088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65125"/>
            <a:ext cx="6019800" cy="583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2.2-</a:t>
            </a:r>
            <a:fld id="{6BC5257D-B040-4011-8AD0-5BE0BF3B99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9264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2.2-</a:t>
            </a:r>
            <a:fld id="{69D24DAE-5FD6-4444-8DC1-41910E2B76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547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2.2-</a:t>
            </a:r>
            <a:fld id="{5334ED75-EAD1-4A2A-9817-AE37CA2878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3187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30300"/>
            <a:ext cx="4037013" cy="50657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30300"/>
            <a:ext cx="4038600" cy="50657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2.2-</a:t>
            </a:r>
            <a:fld id="{8975EEEF-2F68-4A06-8B8A-5E3BDEFD2D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2354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2.2-</a:t>
            </a:r>
            <a:fld id="{A27AE40A-9046-438A-8644-5EF85547D7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887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2.2-</a:t>
            </a:r>
            <a:fld id="{1EB43636-DD11-4ADF-AAF4-D3865AC948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029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2.2-</a:t>
            </a:r>
            <a:fld id="{CCBD1649-82D9-4731-B631-B21702D18C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3856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2.2-</a:t>
            </a:r>
            <a:fld id="{DB4834AC-E11D-4EA9-9F74-44472A01D8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0372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2.2-</a:t>
            </a:r>
            <a:fld id="{09A4E992-141F-44A8-92E2-622068493D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2159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30300"/>
            <a:ext cx="8228013" cy="506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641600" y="312738"/>
            <a:ext cx="60452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r>
              <a:rPr lang="en-US" altLang="en-US" sz="2100" b="1">
                <a:solidFill>
                  <a:srgbClr val="FFFFFF"/>
                </a:solidFill>
                <a:latin typeface="Arial Narrow" panose="020B0606020202030204" pitchFamily="34" charset="0"/>
              </a:rPr>
              <a:t>2.2  </a:t>
            </a:r>
            <a:r>
              <a:rPr lang="en-US" altLang="en-US" b="1">
                <a:latin typeface="Arial Narrow" panose="020B0606020202030204" pitchFamily="34" charset="0"/>
              </a:rPr>
              <a:t>The imperfect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457200" y="6356350"/>
            <a:ext cx="2894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00"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00"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2.2-</a:t>
            </a:r>
            <a:fld id="{C8299006-C0D0-4749-BC87-CF66AEC160F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 kern="12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FFFFFF"/>
          </a:solidFill>
          <a:latin typeface="Arial Narrow" panose="020B0606020202030204" pitchFamily="34" charset="0"/>
          <a:ea typeface="Geneva" charset="-128"/>
        </a:defRPr>
      </a:lvl2pPr>
      <a:lvl3pPr marL="1143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FFFFFF"/>
          </a:solidFill>
          <a:latin typeface="Arial Narrow" panose="020B0606020202030204" pitchFamily="34" charset="0"/>
          <a:ea typeface="Geneva" charset="-128"/>
        </a:defRPr>
      </a:lvl3pPr>
      <a:lvl4pPr marL="1600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FFFFFF"/>
          </a:solidFill>
          <a:latin typeface="Arial Narrow" panose="020B0606020202030204" pitchFamily="34" charset="0"/>
          <a:ea typeface="Geneva" charset="-128"/>
        </a:defRPr>
      </a:lvl4pPr>
      <a:lvl5pPr marL="20574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FFFFFF"/>
          </a:solidFill>
          <a:latin typeface="Arial Narrow" panose="020B0606020202030204" pitchFamily="34" charset="0"/>
          <a:ea typeface="Geneva" charset="-128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FFFFFF"/>
          </a:solidFill>
          <a:latin typeface="Arial Narrow" panose="020B0606020202030204" pitchFamily="34" charset="0"/>
          <a:ea typeface="Geneva" charset="-128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FFFFFF"/>
          </a:solidFill>
          <a:latin typeface="Arial Narrow" panose="020B0606020202030204" pitchFamily="34" charset="0"/>
          <a:ea typeface="Geneva" charset="-128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FFFFFF"/>
          </a:solidFill>
          <a:latin typeface="Arial Narrow" panose="020B0606020202030204" pitchFamily="34" charset="0"/>
          <a:ea typeface="Geneva" charset="-128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FFFFFF"/>
          </a:solidFill>
          <a:latin typeface="Arial Narrow" panose="020B0606020202030204" pitchFamily="34" charset="0"/>
          <a:ea typeface="Geneva" charset="-128"/>
        </a:defRPr>
      </a:lvl9pPr>
    </p:titleStyle>
    <p:bodyStyle>
      <a:lvl1pPr marL="342900" indent="-3429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US" altLang="en-US"/>
              <a:t>2.2-</a:t>
            </a:r>
            <a:fld id="{EEA444B9-D0EE-4A73-8671-5B797C9F22D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457200" y="1130300"/>
            <a:ext cx="7343775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1pPr>
            <a:lvl2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2pPr>
            <a:lvl3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3pPr>
            <a:lvl4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4pPr>
            <a:lvl5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>
              <a:spcBef>
                <a:spcPts val="600"/>
              </a:spcBef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altLang="en-US"/>
              <a:t>The imperfect tense in Spanish is used to narrate past events without focusing on their beginning, end, or completion. 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572000" y="5143500"/>
            <a:ext cx="3228975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1pPr>
            <a:lvl2pPr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2pPr>
            <a:lvl3pPr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3pPr>
            <a:lvl4pPr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4pPr>
            <a:lvl5pPr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r>
              <a:rPr lang="en-US" altLang="en-US" sz="1800" i="1">
                <a:latin typeface="Times New Roman" panose="02020603050405020304" pitchFamily="18" charset="0"/>
              </a:rPr>
              <a:t>—Mi hijo </a:t>
            </a:r>
            <a:r>
              <a:rPr lang="en-US" altLang="en-US" sz="1800" b="1" i="1">
                <a:latin typeface="Times New Roman" panose="02020603050405020304" pitchFamily="18" charset="0"/>
              </a:rPr>
              <a:t>era </a:t>
            </a:r>
            <a:r>
              <a:rPr lang="en-US" altLang="en-US" sz="1800" i="1">
                <a:latin typeface="Times New Roman" panose="02020603050405020304" pitchFamily="18" charset="0"/>
              </a:rPr>
              <a:t>tímido y de pocas palabras como usted.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25" y="2819400"/>
            <a:ext cx="3841750" cy="310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US" altLang="en-US"/>
              <a:t>2.2-</a:t>
            </a:r>
            <a:fld id="{5569D1CD-F662-467F-8633-56ADF270FC7E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57200" y="1130300"/>
            <a:ext cx="8229600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1pPr>
            <a:lvl2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2pPr>
            <a:lvl3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3pPr>
            <a:lvl4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4pPr>
            <a:lvl5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>
              <a:spcBef>
                <a:spcPts val="600"/>
              </a:spcBef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altLang="en-US"/>
              <a:t>The imperfect tense of regular verbs is formed by dropping the infinitive ending </a:t>
            </a:r>
            <a:r>
              <a:rPr lang="en-US" altLang="en-US" b="1"/>
              <a:t>(-ar, -er, -ir) </a:t>
            </a:r>
            <a:r>
              <a:rPr lang="en-US" altLang="en-US"/>
              <a:t>and adding personal endings. </a:t>
            </a:r>
            <a:r>
              <a:rPr lang="en-US" altLang="en-US" b="1"/>
              <a:t>-Ar </a:t>
            </a:r>
            <a:r>
              <a:rPr lang="en-US" altLang="en-US"/>
              <a:t>verbs take the endings </a:t>
            </a:r>
            <a:r>
              <a:rPr lang="en-US" altLang="en-US" b="1"/>
              <a:t>-aba, </a:t>
            </a:r>
            <a:br>
              <a:rPr lang="en-US" altLang="en-US" b="1"/>
            </a:br>
            <a:r>
              <a:rPr lang="en-US" altLang="en-US" b="1"/>
              <a:t>-abas, -aba, -ábamos, -abais, -aban</a:t>
            </a:r>
            <a:r>
              <a:rPr lang="en-US" altLang="en-US"/>
              <a:t>. </a:t>
            </a:r>
            <a:r>
              <a:rPr lang="en-US" altLang="en-US" b="1"/>
              <a:t>-Er </a:t>
            </a:r>
            <a:r>
              <a:rPr lang="en-US" altLang="en-US"/>
              <a:t>and </a:t>
            </a:r>
            <a:r>
              <a:rPr lang="en-US" altLang="en-US" b="1"/>
              <a:t>-ir </a:t>
            </a:r>
            <a:r>
              <a:rPr lang="en-US" altLang="en-US"/>
              <a:t>verbs take </a:t>
            </a:r>
            <a:r>
              <a:rPr lang="en-US" altLang="en-US" b="1"/>
              <a:t>-ía, -ías, -ía, -íamos, -íais, -ían</a:t>
            </a:r>
            <a:r>
              <a:rPr lang="en-US" altLang="en-US"/>
              <a:t>.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050" y="3273425"/>
            <a:ext cx="6564313" cy="297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US" altLang="en-US"/>
              <a:t>2.2-</a:t>
            </a:r>
            <a:fld id="{EB0F9C60-22F9-4885-B7DD-AB5B46B0B02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457200" y="1130300"/>
            <a:ext cx="8229600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1pPr>
            <a:lvl2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2pPr>
            <a:lvl3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3pPr>
            <a:lvl4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4pPr>
            <a:lvl5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>
              <a:spcBef>
                <a:spcPts val="600"/>
              </a:spcBef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altLang="en-US" b="1"/>
              <a:t>Ir, ser, </a:t>
            </a:r>
            <a:r>
              <a:rPr lang="en-US" altLang="en-US"/>
              <a:t>and </a:t>
            </a:r>
            <a:r>
              <a:rPr lang="en-US" altLang="en-US" b="1"/>
              <a:t>ver </a:t>
            </a:r>
            <a:r>
              <a:rPr lang="en-US" altLang="en-US"/>
              <a:t>are the only verbs that are irregular in the imperfect.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2212975"/>
            <a:ext cx="6429375" cy="294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US" altLang="en-US"/>
              <a:t>2.2-</a:t>
            </a:r>
            <a:fld id="{CE3CAE47-208C-4DA9-B71A-E53C4BB6E44C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57200" y="1130300"/>
            <a:ext cx="8229600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1pPr>
            <a:lvl2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2pPr>
            <a:lvl3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3pPr>
            <a:lvl4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4pPr>
            <a:lvl5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>
              <a:spcBef>
                <a:spcPts val="600"/>
              </a:spcBef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altLang="en-US"/>
              <a:t>The imperfect tense narrates what was going on at a certain time in the past. It often indicates what was happening in the background. 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942975" y="2879725"/>
            <a:ext cx="7219950" cy="210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Cuando yo </a:t>
            </a:r>
            <a:r>
              <a:rPr lang="en-US" altLang="en-US" b="1">
                <a:latin typeface="Times New Roman" panose="02020603050405020304" pitchFamily="18" charset="0"/>
              </a:rPr>
              <a:t>era </a:t>
            </a:r>
            <a:r>
              <a:rPr lang="en-US" altLang="en-US">
                <a:latin typeface="Times New Roman" panose="02020603050405020304" pitchFamily="18" charset="0"/>
              </a:rPr>
              <a:t>joven, </a:t>
            </a:r>
            <a:r>
              <a:rPr lang="en-US" altLang="en-US" b="1">
                <a:latin typeface="Times New Roman" panose="02020603050405020304" pitchFamily="18" charset="0"/>
              </a:rPr>
              <a:t>vivía </a:t>
            </a:r>
            <a:r>
              <a:rPr lang="en-US" altLang="en-US">
                <a:latin typeface="Times New Roman" panose="02020603050405020304" pitchFamily="18" charset="0"/>
              </a:rPr>
              <a:t>en una ciudad muy grande. Todas las semanas, mis padres y yo </a:t>
            </a:r>
            <a:r>
              <a:rPr lang="en-US" altLang="en-US" b="1">
                <a:latin typeface="Times New Roman" panose="02020603050405020304" pitchFamily="18" charset="0"/>
              </a:rPr>
              <a:t>visitábamos </a:t>
            </a:r>
            <a:r>
              <a:rPr lang="en-US" altLang="en-US">
                <a:latin typeface="Times New Roman" panose="02020603050405020304" pitchFamily="18" charset="0"/>
              </a:rPr>
              <a:t>a mis abuelos. </a:t>
            </a:r>
          </a:p>
          <a:p>
            <a:pPr>
              <a:spcBef>
                <a:spcPts val="1500"/>
              </a:spcBef>
            </a:pPr>
            <a:r>
              <a:rPr lang="en-US" altLang="en-US" i="1">
                <a:latin typeface="Times New Roman" panose="02020603050405020304" pitchFamily="18" charset="0"/>
              </a:rPr>
              <a:t>When I was young, I lived in a big city. Every week, my parents and I visited my grandparents.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US" altLang="en-US"/>
              <a:t>2.2-</a:t>
            </a:r>
            <a:fld id="{F7C9599D-1282-40A7-AA89-C3C28D1AB86C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457200" y="1130300"/>
            <a:ext cx="8229600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1pPr>
            <a:lvl2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2pPr>
            <a:lvl3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3pPr>
            <a:lvl4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4pPr>
            <a:lvl5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>
              <a:spcBef>
                <a:spcPts val="600"/>
              </a:spcBef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altLang="en-US"/>
              <a:t>The imperfect of </a:t>
            </a:r>
            <a:r>
              <a:rPr lang="en-US" altLang="en-US" b="1"/>
              <a:t>haber </a:t>
            </a:r>
            <a:r>
              <a:rPr lang="en-US" altLang="en-US"/>
              <a:t>is </a:t>
            </a:r>
            <a:r>
              <a:rPr lang="en-US" altLang="en-US" b="1"/>
              <a:t>había</a:t>
            </a:r>
            <a:r>
              <a:rPr lang="en-US" altLang="en-US"/>
              <a:t>. There is no plural form. 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504950" y="1854200"/>
            <a:ext cx="6134100" cy="174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r>
              <a:rPr lang="en-US" altLang="en-US" b="1">
                <a:latin typeface="Times New Roman" panose="02020603050405020304" pitchFamily="18" charset="0"/>
              </a:rPr>
              <a:t>Había </a:t>
            </a:r>
            <a:r>
              <a:rPr lang="en-US" altLang="en-US">
                <a:latin typeface="Times New Roman" panose="02020603050405020304" pitchFamily="18" charset="0"/>
              </a:rPr>
              <a:t>tres cajeros en el supermercado.</a:t>
            </a:r>
          </a:p>
          <a:p>
            <a:r>
              <a:rPr lang="en-US" altLang="en-US" i="1">
                <a:latin typeface="Times New Roman" panose="02020603050405020304" pitchFamily="18" charset="0"/>
              </a:rPr>
              <a:t>There were three cashiers in the supermarket. </a:t>
            </a:r>
          </a:p>
          <a:p>
            <a:pPr>
              <a:spcBef>
                <a:spcPts val="1500"/>
              </a:spcBef>
            </a:pPr>
            <a:r>
              <a:rPr lang="en-US" altLang="en-US">
                <a:latin typeface="Times New Roman" panose="02020603050405020304" pitchFamily="18" charset="0"/>
              </a:rPr>
              <a:t>Sólo </a:t>
            </a:r>
            <a:r>
              <a:rPr lang="en-US" altLang="en-US" b="1">
                <a:latin typeface="Times New Roman" panose="02020603050405020304" pitchFamily="18" charset="0"/>
              </a:rPr>
              <a:t>había </a:t>
            </a:r>
            <a:r>
              <a:rPr lang="en-US" altLang="en-US">
                <a:latin typeface="Times New Roman" panose="02020603050405020304" pitchFamily="18" charset="0"/>
              </a:rPr>
              <a:t>un mesero en el café. </a:t>
            </a:r>
          </a:p>
          <a:p>
            <a:r>
              <a:rPr lang="en-US" altLang="en-US" i="1">
                <a:latin typeface="Times New Roman" panose="02020603050405020304" pitchFamily="18" charset="0"/>
              </a:rPr>
              <a:t>There was only one waiter in the café.</a:t>
            </a:r>
            <a:r>
              <a:rPr lang="en-US" altLang="en-US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US" altLang="en-US"/>
              <a:t>2.2-</a:t>
            </a:r>
            <a:fld id="{4A77A0D6-4D31-4213-A610-BFB4DE708C6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57200" y="1130300"/>
            <a:ext cx="8229600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1pPr>
            <a:lvl2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2pPr>
            <a:lvl3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3pPr>
            <a:lvl4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4pPr>
            <a:lvl5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>
              <a:spcBef>
                <a:spcPts val="600"/>
              </a:spcBef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altLang="en-US"/>
              <a:t>These words and expressions, among others, are often used with the imperfect because they express habitual or repeated actions without reference to their beginning or end: </a:t>
            </a:r>
            <a:r>
              <a:rPr lang="en-US" altLang="en-US" b="1"/>
              <a:t>de niño/a </a:t>
            </a:r>
            <a:r>
              <a:rPr lang="en-US" altLang="en-US"/>
              <a:t>(</a:t>
            </a:r>
            <a:r>
              <a:rPr lang="en-US" altLang="en-US" i="1"/>
              <a:t>as a child</a:t>
            </a:r>
            <a:r>
              <a:rPr lang="en-US" altLang="en-US"/>
              <a:t>), </a:t>
            </a:r>
            <a:r>
              <a:rPr lang="en-US" altLang="en-US" b="1"/>
              <a:t>todos los días </a:t>
            </a:r>
            <a:r>
              <a:rPr lang="en-US" altLang="en-US"/>
              <a:t>(</a:t>
            </a:r>
            <a:r>
              <a:rPr lang="en-US" altLang="en-US" i="1"/>
              <a:t>every day</a:t>
            </a:r>
            <a:r>
              <a:rPr lang="en-US" altLang="en-US"/>
              <a:t>), </a:t>
            </a:r>
            <a:r>
              <a:rPr lang="en-US" altLang="en-US" b="1"/>
              <a:t>mientras </a:t>
            </a:r>
            <a:r>
              <a:rPr lang="en-US" altLang="en-US"/>
              <a:t>(</a:t>
            </a:r>
            <a:r>
              <a:rPr lang="en-US" altLang="en-US" i="1"/>
              <a:t>while</a:t>
            </a:r>
            <a:r>
              <a:rPr lang="en-US" altLang="en-US"/>
              <a:t>). 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838200" y="3576638"/>
            <a:ext cx="77247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r>
              <a:rPr lang="en-US" altLang="en-US" b="1">
                <a:latin typeface="Times New Roman" panose="02020603050405020304" pitchFamily="18" charset="0"/>
              </a:rPr>
              <a:t>De niño, vivía </a:t>
            </a:r>
            <a:r>
              <a:rPr lang="en-US" altLang="en-US">
                <a:latin typeface="Times New Roman" panose="02020603050405020304" pitchFamily="18" charset="0"/>
              </a:rPr>
              <a:t>en un suburbio de la Ciudad de México. </a:t>
            </a:r>
          </a:p>
          <a:p>
            <a:r>
              <a:rPr lang="en-US" altLang="en-US" i="1">
                <a:latin typeface="Times New Roman" panose="02020603050405020304" pitchFamily="18" charset="0"/>
              </a:rPr>
              <a:t>As a child, I lived in a suburb of Mexico City. </a:t>
            </a:r>
          </a:p>
          <a:p>
            <a:pPr>
              <a:spcBef>
                <a:spcPts val="15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Todos los días visitaba </a:t>
            </a:r>
            <a:r>
              <a:rPr lang="en-US" altLang="en-US">
                <a:latin typeface="Times New Roman" panose="02020603050405020304" pitchFamily="18" charset="0"/>
              </a:rPr>
              <a:t>a mis primos en un pueblo cercano. </a:t>
            </a:r>
          </a:p>
          <a:p>
            <a:r>
              <a:rPr lang="en-US" altLang="en-US" i="1">
                <a:latin typeface="Times New Roman" panose="02020603050405020304" pitchFamily="18" charset="0"/>
              </a:rPr>
              <a:t>Every day I visited my cousins in a nearby village.</a:t>
            </a:r>
            <a:r>
              <a:rPr lang="en-US" altLang="en-US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US" altLang="en-US"/>
              <a:t>2.2-</a:t>
            </a:r>
            <a:fld id="{1B0F47E7-5A84-4CE3-9E82-19ABA5263F78}" type="slidenum">
              <a:rPr lang="en-US" altLang="en-US"/>
              <a:pPr/>
              <a:t>7</a:t>
            </a:fld>
            <a:endParaRPr lang="en-US" altLang="en-US"/>
          </a:p>
        </p:txBody>
      </p:sp>
      <p:grpSp>
        <p:nvGrpSpPr>
          <p:cNvPr id="9217" name="Group 1"/>
          <p:cNvGrpSpPr>
            <a:grpSpLocks/>
          </p:cNvGrpSpPr>
          <p:nvPr/>
        </p:nvGrpSpPr>
        <p:grpSpPr bwMode="auto">
          <a:xfrm>
            <a:off x="2203450" y="1130300"/>
            <a:ext cx="4733925" cy="5065713"/>
            <a:chOff x="1388" y="712"/>
            <a:chExt cx="2982" cy="3191"/>
          </a:xfrm>
        </p:grpSpPr>
        <p:pic>
          <p:nvPicPr>
            <p:cNvPr id="9218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8" y="712"/>
              <a:ext cx="2983" cy="3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9219" name="Text Box 3"/>
            <p:cNvSpPr txBox="1">
              <a:spLocks noChangeArrowheads="1"/>
            </p:cNvSpPr>
            <p:nvPr/>
          </p:nvSpPr>
          <p:spPr bwMode="auto">
            <a:xfrm>
              <a:off x="1388" y="712"/>
              <a:ext cx="2983" cy="3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Narrow"/>
        <a:ea typeface="Geneva"/>
        <a:cs typeface=""/>
      </a:majorFont>
      <a:minorFont>
        <a:latin typeface="Arial"/>
        <a:ea typeface="Genev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Geneva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Geneva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7ED1435B26A346AB86E5AC33CFF090" ma:contentTypeVersion="0" ma:contentTypeDescription="Create a new document." ma:contentTypeScope="" ma:versionID="bdf60bcc43c6225131b25fc2406d55c3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196D90A-9C13-4104-95D2-8B536D82195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E5CA82-F2A2-46CC-9B3B-06BC7E59B9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EC81D0DC-B062-40EC-A6A7-D64888ECDA96}">
  <ds:schemaRefs>
    <ds:schemaRef ds:uri="http://schemas.openxmlformats.org/package/2006/metadata/core-properties"/>
    <ds:schemaRef ds:uri="http://www.w3.org/XML/1998/namespace"/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393</Words>
  <Application>Microsoft Office PowerPoint</Application>
  <PresentationFormat>On-screen Show (4:3)</PresentationFormat>
  <Paragraphs>45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Geneva</vt:lpstr>
      <vt:lpstr>Times New Roman</vt:lpstr>
      <vt:lpstr>Arial Narrow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Lección 2: Vivir en la ciudad</dc:title>
  <dc:subject>Imagina, Second Edition</dc:subject>
  <dc:creator>© and ® 2011 Vista Higher Learning, Inc.</dc:creator>
  <cp:lastModifiedBy>Oak, Kathryn</cp:lastModifiedBy>
  <cp:revision>29</cp:revision>
  <cp:lastPrinted>1601-01-01T00:00:00Z</cp:lastPrinted>
  <dcterms:created xsi:type="dcterms:W3CDTF">2009-09-11T20:31:48Z</dcterms:created>
  <dcterms:modified xsi:type="dcterms:W3CDTF">2016-05-24T15:38:02Z</dcterms:modified>
</cp:coreProperties>
</file>