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9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/>
              <a:t>10/02/09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DB8166FB-E7DB-4C01-8419-DC4FA17DF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750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B9776E-3AAE-42CD-B854-259274B1682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909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0B96B-2DA3-407F-806C-E6EB49EC272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647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64DBFE-3300-4CFB-865B-9C84FD304AE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522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7CF176-3689-4CEF-A532-FF0867A4C1A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89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3511B4-A5F2-4FB6-BDD0-5BDEF7CA0AE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940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201B85-05CB-40D0-9169-6BFBFF8EBE6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72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AA9204-2C49-4FBB-9F78-05BBFE92D53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05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1425A5-C20D-4BE7-AAF8-69F0C756933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365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83F7A1-87F1-416D-92BB-8D9983C13C7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406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7553D6-C3CF-4731-97D4-9283E4C628E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427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10/02/09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8D4EDD-EF61-488C-9BF4-45F258682DA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205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78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DFB90DCA-6226-49F1-BA69-7A3E20D78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82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5BE99B46-E03B-418A-B086-AE5F8A8BF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5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365125"/>
            <a:ext cx="2055813" cy="58277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6625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00CB3FCC-1DA4-4141-AACC-B293AB75D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4E354B16-7134-4CCF-821B-E1D7640A8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98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D40ED987-AD12-4725-ABEA-9EC938DEC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81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0300"/>
            <a:ext cx="4035425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130300"/>
            <a:ext cx="4037013" cy="506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75C512A0-D5BC-4926-9780-2EE9D4927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32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4E84AA14-BDE9-41BA-90B4-81D96BBD0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9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98155727-9BA9-4C22-BFA5-DA625CBA5E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70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7D4CB609-5472-4F13-A5B4-E67CFA496C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15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BE7E866E-D5B3-484A-907B-B3A4F73FC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05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6.3-</a:t>
            </a:r>
            <a:fld id="{55BFDC7F-236D-4C02-9792-6307E5E4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88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2641600" y="312738"/>
            <a:ext cx="60452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2100" b="1">
                <a:solidFill>
                  <a:srgbClr val="FFFFFF"/>
                </a:solidFill>
                <a:latin typeface="Arial Narrow" panose="020B0606020202030204" pitchFamily="34" charset="0"/>
              </a:rPr>
              <a:t>6.3  </a:t>
            </a:r>
            <a:r>
              <a:rPr lang="en-US" altLang="en-US" b="1">
                <a:latin typeface="Arial Narrow" panose="020B0606020202030204" pitchFamily="34" charset="0"/>
              </a:rPr>
              <a:t>Comparatives and superlatives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30300"/>
            <a:ext cx="8224838" cy="506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356350"/>
            <a:ext cx="2890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6.3-</a:t>
            </a:r>
            <a:fld id="{CC32CB37-A669-43EE-9C74-24945FAE41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FFFFFF"/>
          </a:solidFill>
          <a:latin typeface="Arial Narrow" panose="020B0606020202030204" pitchFamily="34" charset="0"/>
          <a:ea typeface="Geneva" charset="-128"/>
        </a:defRPr>
      </a:lvl9pPr>
    </p:titleStyle>
    <p:bodyStyle>
      <a:lvl1pPr marL="342900" indent="-3429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20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0176A119-3C79-4E2B-927C-0DF45489AD7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700"/>
              </a:spcBef>
            </a:pPr>
            <a:r>
              <a:rPr lang="en-US" altLang="en-US" sz="2800" b="1" dirty="0">
                <a:solidFill>
                  <a:srgbClr val="00599D"/>
                </a:solidFill>
              </a:rPr>
              <a:t>Comparisons of inequality</a:t>
            </a:r>
          </a:p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With adjectives, adverbs, nouns, and verbs, use these constructions to make comparisons of inequality (more than/less than). </a:t>
            </a:r>
          </a:p>
        </p:txBody>
      </p:sp>
      <p:graphicFrame>
        <p:nvGraphicFramePr>
          <p:cNvPr id="3092" name="Group 20"/>
          <p:cNvGraphicFramePr>
            <a:graphicFrameLocks noGrp="1"/>
          </p:cNvGraphicFramePr>
          <p:nvPr/>
        </p:nvGraphicFramePr>
        <p:xfrm>
          <a:off x="842963" y="4106863"/>
          <a:ext cx="8045450" cy="1241426"/>
        </p:xfrm>
        <a:graphic>
          <a:graphicData uri="http://schemas.openxmlformats.org/drawingml/2006/table">
            <a:tbl>
              <a:tblPr/>
              <a:tblGrid>
                <a:gridCol w="3729037"/>
                <a:gridCol w="4316413"/>
              </a:tblGrid>
              <a:tr h="6429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Sus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creencias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son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menos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liberales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que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las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mías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.</a:t>
                      </a:r>
                    </a:p>
                  </a:txBody>
                  <a:tcPr marL="90000" marR="90000" marT="1127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El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presidente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tenía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menos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poder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que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el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ejército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.</a:t>
                      </a:r>
                    </a:p>
                  </a:txBody>
                  <a:tcPr marL="90000" marR="90000" marT="1127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His beliefs are less liberal than mine.</a:t>
                      </a:r>
                    </a:p>
                  </a:txBody>
                  <a:tcPr marL="90000" marR="90000" marT="1127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The president had less power than the army.</a:t>
                      </a:r>
                    </a:p>
                  </a:txBody>
                  <a:tcPr marL="90000" marR="90000" marT="1127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2854325"/>
            <a:ext cx="2438400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78150"/>
            <a:ext cx="18192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65325" y="3660775"/>
            <a:ext cx="1306513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600" b="1" dirty="0"/>
              <a:t>Adjective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837238" y="3660775"/>
            <a:ext cx="1119187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600" b="1" dirty="0"/>
              <a:t>Noun</a:t>
            </a:r>
          </a:p>
        </p:txBody>
      </p:sp>
      <p:graphicFrame>
        <p:nvGraphicFramePr>
          <p:cNvPr id="3091" name="Group 19"/>
          <p:cNvGraphicFramePr>
            <a:graphicFrameLocks noGrp="1"/>
          </p:cNvGraphicFramePr>
          <p:nvPr/>
        </p:nvGraphicFramePr>
        <p:xfrm>
          <a:off x="1162050" y="5619750"/>
          <a:ext cx="7140575" cy="1138238"/>
        </p:xfrm>
        <a:graphic>
          <a:graphicData uri="http://schemas.openxmlformats.org/drawingml/2006/table">
            <a:tbl>
              <a:tblPr/>
              <a:tblGrid>
                <a:gridCol w="3611563"/>
                <a:gridCol w="3529012"/>
              </a:tblGrid>
              <a:tr h="40005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¡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Llegaste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más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tarde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que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yo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!</a:t>
                      </a:r>
                    </a:p>
                  </a:txBody>
                  <a:tcPr marL="90000" marR="90000" marT="1127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¡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Nos peleamos más que 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los niños!</a:t>
                      </a:r>
                    </a:p>
                  </a:txBody>
                  <a:tcPr marL="90000" marR="90000" marT="1127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You arrived later than I did!</a:t>
                      </a:r>
                    </a:p>
                  </a:txBody>
                  <a:tcPr marL="90000" marR="90000" marT="1127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We fight more than the kids do!</a:t>
                      </a:r>
                    </a:p>
                  </a:txBody>
                  <a:tcPr marL="90000" marR="90000" marT="11275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965325" y="5240338"/>
            <a:ext cx="1306513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600" b="1" dirty="0"/>
              <a:t>Adverb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5837238" y="5240338"/>
            <a:ext cx="1119187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600" b="1" dirty="0"/>
              <a:t>Verb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8" grpId="0" animBg="1"/>
      <p:bldP spid="308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F571B7D3-5FE3-4C86-A582-BB2216164C4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When </a:t>
            </a:r>
            <a:r>
              <a:rPr lang="en-US" altLang="en-US" b="1"/>
              <a:t>mayor </a:t>
            </a:r>
            <a:r>
              <a:rPr lang="en-US" altLang="en-US"/>
              <a:t>and </a:t>
            </a:r>
            <a:r>
              <a:rPr lang="en-US" altLang="en-US" b="1"/>
              <a:t>menor </a:t>
            </a:r>
            <a:r>
              <a:rPr lang="en-US" altLang="en-US"/>
              <a:t>refer to age, they follow the noun they modify. When they refer to quality, they precede the noun. </a:t>
            </a: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842963" y="2720975"/>
          <a:ext cx="7459662" cy="1470025"/>
        </p:xfrm>
        <a:graphic>
          <a:graphicData uri="http://schemas.openxmlformats.org/drawingml/2006/table">
            <a:tbl>
              <a:tblPr/>
              <a:tblGrid>
                <a:gridCol w="3883025"/>
                <a:gridCol w="3576637"/>
              </a:tblGrid>
              <a:tr h="73342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Lucía es mi hermana </a:t>
                      </a:r>
                      <a:r>
                        <a:rPr kumimoji="0" lang="en-US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menor</a:t>
                      </a: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.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La corrupción es el </a:t>
                      </a:r>
                      <a:r>
                        <a:rPr kumimoji="0" lang="en-US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menor </a:t>
                      </a: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problema del candidato. 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Lucía is my younger sister.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Corruption is the least of the candidate’s problems.</a:t>
                      </a: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9613565F-4397-438C-AC97-355395D70E9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 adverbs </a:t>
            </a:r>
            <a:r>
              <a:rPr lang="en-US" altLang="en-US" b="1"/>
              <a:t>bien </a:t>
            </a:r>
            <a:r>
              <a:rPr lang="en-US" altLang="en-US"/>
              <a:t>and </a:t>
            </a:r>
            <a:r>
              <a:rPr lang="en-US" altLang="en-US" b="1"/>
              <a:t>mal </a:t>
            </a:r>
            <a:r>
              <a:rPr lang="en-US" altLang="en-US"/>
              <a:t>also have irregular comparatives.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19300" y="3590925"/>
            <a:ext cx="4762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2100">
                <a:latin typeface="Times New Roman" panose="02020603050405020304" pitchFamily="18" charset="0"/>
              </a:rPr>
              <a:t>Ayúdame, que </a:t>
            </a:r>
            <a:r>
              <a:rPr lang="en-US" altLang="en-US" sz="2100" b="1">
                <a:latin typeface="Times New Roman" panose="02020603050405020304" pitchFamily="18" charset="0"/>
              </a:rPr>
              <a:t>tú </a:t>
            </a:r>
            <a:r>
              <a:rPr lang="en-US" altLang="en-US" sz="2100">
                <a:latin typeface="Times New Roman" panose="02020603050405020304" pitchFamily="18" charset="0"/>
              </a:rPr>
              <a:t>lo haces </a:t>
            </a:r>
            <a:r>
              <a:rPr lang="en-US" altLang="en-US" sz="2100" b="1">
                <a:latin typeface="Times New Roman" panose="02020603050405020304" pitchFamily="18" charset="0"/>
              </a:rPr>
              <a:t>mejor que yo</a:t>
            </a:r>
            <a:r>
              <a:rPr lang="en-US" altLang="en-US" sz="2100">
                <a:latin typeface="Times New Roman" panose="02020603050405020304" pitchFamily="18" charset="0"/>
              </a:rPr>
              <a:t>. </a:t>
            </a:r>
          </a:p>
          <a:p>
            <a:r>
              <a:rPr lang="en-US" altLang="en-US" sz="2100" i="1">
                <a:latin typeface="Times New Roman" panose="02020603050405020304" pitchFamily="18" charset="0"/>
              </a:rPr>
              <a:t>Give me a hand; you do it better than I do.</a:t>
            </a:r>
            <a:r>
              <a:rPr lang="en-US" altLang="en-US" sz="21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251075"/>
            <a:ext cx="441960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5C82189E-4C06-41D3-83E7-FA2D2442BD4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Before a number (or equivalent expression), </a:t>
            </a:r>
            <a:r>
              <a:rPr lang="en-US" altLang="en-US" i="1" dirty="0"/>
              <a:t>more/less than</a:t>
            </a:r>
            <a:r>
              <a:rPr lang="en-US" altLang="en-US" dirty="0"/>
              <a:t> is expressed with </a:t>
            </a:r>
            <a:r>
              <a:rPr lang="en-US" altLang="en-US" b="1" dirty="0" err="1"/>
              <a:t>más</a:t>
            </a:r>
            <a:r>
              <a:rPr lang="en-US" altLang="en-US" b="1" dirty="0"/>
              <a:t>/</a:t>
            </a:r>
            <a:r>
              <a:rPr lang="en-US" altLang="en-US" b="1" dirty="0" err="1"/>
              <a:t>menos</a:t>
            </a:r>
            <a:r>
              <a:rPr lang="en-US" altLang="en-US" b="1" dirty="0"/>
              <a:t> de</a:t>
            </a:r>
            <a:r>
              <a:rPr lang="en-US" altLang="en-US" dirty="0"/>
              <a:t>. </a:t>
            </a:r>
          </a:p>
        </p:txBody>
      </p:sp>
      <p:graphicFrame>
        <p:nvGraphicFramePr>
          <p:cNvPr id="4105" name="Group 9"/>
          <p:cNvGraphicFramePr>
            <a:graphicFrameLocks noGrp="1"/>
          </p:cNvGraphicFramePr>
          <p:nvPr/>
        </p:nvGraphicFramePr>
        <p:xfrm>
          <a:off x="549275" y="2459038"/>
          <a:ext cx="8045450" cy="2261448"/>
        </p:xfrm>
        <a:graphic>
          <a:graphicData uri="http://schemas.openxmlformats.org/drawingml/2006/table">
            <a:tbl>
              <a:tblPr/>
              <a:tblGrid>
                <a:gridCol w="4116388"/>
                <a:gridCol w="3929062"/>
              </a:tblGrid>
              <a:tr h="105251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Necesito</a:t>
                      </a: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un </a:t>
                      </a:r>
                      <a:r>
                        <a:rPr kumimoji="0" lang="en-US" alt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vuelo</a:t>
                      </a: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a Santiago, </a:t>
                      </a:r>
                      <a:r>
                        <a:rPr kumimoji="0" lang="en-US" alt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pero</a:t>
                      </a: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  no </a:t>
                      </a:r>
                      <a:r>
                        <a:rPr kumimoji="0" lang="en-US" alt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puedo</a:t>
                      </a: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pagar</a:t>
                      </a: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más</a:t>
                      </a:r>
                      <a:r>
                        <a:rPr kumimoji="0" lang="en-US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de </a:t>
                      </a:r>
                      <a:r>
                        <a:rPr kumimoji="0" lang="en-US" alt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quinientos</a:t>
                      </a: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dólares</a:t>
                      </a: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. 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Será difícil, señor. Déjeme buscar y le aviso en </a:t>
                      </a:r>
                      <a:r>
                        <a:rPr kumimoji="0" lang="en-US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menos de </a:t>
                      </a: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una hora.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I need a flight to Santiago, but I    can’t pay more than five hundred dollars. 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That will be difficult, sir. Let me look, and I’ll let you know in less than an hour.</a:t>
                      </a: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19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E71ECA4F-E488-485F-A1FD-A74D30D26B76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5148" name="Picture 28" descr="imag2e_p218_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409825"/>
            <a:ext cx="70294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6868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700"/>
              </a:spcBef>
            </a:pPr>
            <a:r>
              <a:rPr lang="en-US" altLang="en-US" sz="2800" b="1" dirty="0">
                <a:solidFill>
                  <a:srgbClr val="00599D"/>
                </a:solidFill>
              </a:rPr>
              <a:t>Comparisons of equality</a:t>
            </a:r>
          </a:p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The following constructions are used to make comparisons of equality (</a:t>
            </a:r>
            <a:r>
              <a:rPr lang="en-US" altLang="en-US" i="1" dirty="0"/>
              <a:t>as...as</a:t>
            </a:r>
            <a:r>
              <a:rPr lang="en-US" altLang="en-US" dirty="0"/>
              <a:t>). </a:t>
            </a:r>
          </a:p>
        </p:txBody>
      </p:sp>
      <p:graphicFrame>
        <p:nvGraphicFramePr>
          <p:cNvPr id="5157" name="Group 37"/>
          <p:cNvGraphicFramePr>
            <a:graphicFrameLocks noGrp="1"/>
          </p:cNvGraphicFramePr>
          <p:nvPr/>
        </p:nvGraphicFramePr>
        <p:xfrm>
          <a:off x="558800" y="3884613"/>
          <a:ext cx="8045450" cy="1311430"/>
        </p:xfrm>
        <a:graphic>
          <a:graphicData uri="http://schemas.openxmlformats.org/drawingml/2006/table">
            <a:tbl>
              <a:tblPr/>
              <a:tblGrid>
                <a:gridCol w="4367213"/>
                <a:gridCol w="3678237"/>
              </a:tblGrid>
              <a:tr h="5667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El debate de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anoche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fue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tan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aburrido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como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el de la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semana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pasada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.</a:t>
                      </a:r>
                    </a:p>
                  </a:txBody>
                  <a:tcPr marL="90000" marR="90000" marT="9813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La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señora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Pacheco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habló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con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tanta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convicción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como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el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señor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Quesada.</a:t>
                      </a:r>
                    </a:p>
                  </a:txBody>
                  <a:tcPr marL="90000" marR="90000" marT="9813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Last night’s debate was as boring as last week’s.</a:t>
                      </a:r>
                    </a:p>
                  </a:txBody>
                  <a:tcPr marL="90000" marR="90000" marT="9813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Ms. Pacheco spoke with as much conviction as Mr. Quesada.</a:t>
                      </a:r>
                    </a:p>
                  </a:txBody>
                  <a:tcPr marL="90000" marR="90000" marT="9813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681163" y="3429000"/>
            <a:ext cx="1306512" cy="35560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600" b="1" dirty="0"/>
              <a:t>Adjective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948363" y="3429000"/>
            <a:ext cx="1119187" cy="35560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600" b="1" dirty="0"/>
              <a:t>Noun</a:t>
            </a:r>
          </a:p>
        </p:txBody>
      </p:sp>
      <p:graphicFrame>
        <p:nvGraphicFramePr>
          <p:cNvPr id="5156" name="Group 36"/>
          <p:cNvGraphicFramePr>
            <a:graphicFrameLocks noGrp="1"/>
          </p:cNvGraphicFramePr>
          <p:nvPr/>
        </p:nvGraphicFramePr>
        <p:xfrm>
          <a:off x="558800" y="5472113"/>
          <a:ext cx="8339138" cy="1305080"/>
        </p:xfrm>
        <a:graphic>
          <a:graphicData uri="http://schemas.openxmlformats.org/drawingml/2006/table">
            <a:tbl>
              <a:tblPr/>
              <a:tblGrid>
                <a:gridCol w="4117975"/>
                <a:gridCol w="4221163"/>
              </a:tblGrid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Nosotros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discutimos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tan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intensamente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como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los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candidatos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.</a:t>
                      </a:r>
                    </a:p>
                  </a:txBody>
                  <a:tcPr marL="90000" marR="90000" marT="9813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Ambos candidatos son insoportables. Ella </a:t>
                      </a: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miente tanto como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él.</a:t>
                      </a:r>
                    </a:p>
                  </a:txBody>
                  <a:tcPr marL="90000" marR="90000" marT="9813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We argued as intensely as the candidates.</a:t>
                      </a:r>
                    </a:p>
                  </a:txBody>
                  <a:tcPr marL="90000" marR="90000" marT="9813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Both candidates are unbearable. She lies as much as he does.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98135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681163" y="5092700"/>
            <a:ext cx="1306512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600" b="1" dirty="0"/>
              <a:t>Adverb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948363" y="5092700"/>
            <a:ext cx="1119187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600" b="1" dirty="0"/>
              <a:t>Verb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7" grpId="0" animBg="1"/>
      <p:bldP spid="51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0AFFDD12-9AC5-45A5-9723-98E408887D8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814388" y="1292225"/>
            <a:ext cx="7515225" cy="4787900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28600" tIns="548640" rIns="228600" bIns="9144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1800" b="1" dirty="0"/>
              <a:t>Tan </a:t>
            </a:r>
            <a:r>
              <a:rPr lang="en-US" altLang="en-US" sz="1800" dirty="0"/>
              <a:t>and </a:t>
            </a:r>
            <a:r>
              <a:rPr lang="en-US" altLang="en-US" sz="1800" b="1" dirty="0" err="1"/>
              <a:t>tanto</a:t>
            </a:r>
            <a:r>
              <a:rPr lang="en-US" altLang="en-US" sz="1800" b="1" dirty="0"/>
              <a:t> </a:t>
            </a:r>
            <a:r>
              <a:rPr lang="en-US" altLang="en-US" sz="1800" dirty="0"/>
              <a:t>can also be used for emphasis, rather than to compare.</a:t>
            </a:r>
          </a:p>
          <a:p>
            <a:pPr>
              <a:spcBef>
                <a:spcPts val="1125"/>
              </a:spcBef>
            </a:pPr>
            <a:r>
              <a:rPr lang="en-US" altLang="en-US" sz="1800" b="1" dirty="0"/>
              <a:t>tan </a:t>
            </a:r>
            <a:r>
              <a:rPr lang="en-US" altLang="en-US" sz="1800" i="1" dirty="0"/>
              <a:t>so</a:t>
            </a:r>
          </a:p>
          <a:p>
            <a:pPr>
              <a:spcBef>
                <a:spcPts val="1125"/>
              </a:spcBef>
            </a:pPr>
            <a:r>
              <a:rPr lang="en-US" altLang="en-US" sz="1800" b="1" dirty="0" err="1"/>
              <a:t>tanto</a:t>
            </a:r>
            <a:r>
              <a:rPr lang="en-US" altLang="en-US" sz="1800" b="1" dirty="0"/>
              <a:t> </a:t>
            </a:r>
            <a:r>
              <a:rPr lang="en-US" altLang="en-US" sz="1800" i="1" dirty="0"/>
              <a:t>so much</a:t>
            </a:r>
          </a:p>
          <a:p>
            <a:pPr>
              <a:spcBef>
                <a:spcPts val="1125"/>
              </a:spcBef>
            </a:pPr>
            <a:r>
              <a:rPr lang="en-US" altLang="en-US" sz="1800" b="1" dirty="0" err="1"/>
              <a:t>tantos</a:t>
            </a:r>
            <a:r>
              <a:rPr lang="en-US" altLang="en-US" sz="1800" b="1" dirty="0"/>
              <a:t>/as </a:t>
            </a:r>
            <a:r>
              <a:rPr lang="en-US" altLang="en-US" sz="1800" i="1" dirty="0"/>
              <a:t>so many</a:t>
            </a:r>
            <a:r>
              <a:rPr lang="en-US" altLang="en-US" sz="1800" dirty="0"/>
              <a:t> </a:t>
            </a:r>
          </a:p>
          <a:p>
            <a:pPr>
              <a:spcBef>
                <a:spcPts val="1125"/>
              </a:spcBef>
            </a:pPr>
            <a:r>
              <a:rPr lang="en-US" altLang="en-US" sz="1800" b="1" dirty="0"/>
              <a:t>¡Tus ideas son tan </a:t>
            </a:r>
            <a:r>
              <a:rPr lang="en-US" altLang="en-US" sz="1800" b="1" dirty="0" err="1"/>
              <a:t>anticuadas</a:t>
            </a:r>
            <a:r>
              <a:rPr lang="en-US" altLang="en-US" sz="1800" b="1" dirty="0"/>
              <a:t>!</a:t>
            </a:r>
          </a:p>
          <a:p>
            <a:r>
              <a:rPr lang="en-US" altLang="en-US" sz="1800" i="1" dirty="0"/>
              <a:t>Your ideas are so outdated! </a:t>
            </a:r>
          </a:p>
          <a:p>
            <a:pPr>
              <a:spcBef>
                <a:spcPts val="1125"/>
              </a:spcBef>
            </a:pPr>
            <a:r>
              <a:rPr lang="en-US" altLang="en-US" sz="1800" b="1" dirty="0"/>
              <a:t>¿</a:t>
            </a:r>
            <a:r>
              <a:rPr lang="en-US" altLang="en-US" sz="1800" b="1" dirty="0" err="1"/>
              <a:t>Por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qué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te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enojas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tanto</a:t>
            </a:r>
            <a:r>
              <a:rPr lang="en-US" altLang="en-US" sz="1800" b="1" dirty="0"/>
              <a:t>?</a:t>
            </a:r>
          </a:p>
          <a:p>
            <a:r>
              <a:rPr lang="en-US" altLang="en-US" sz="1800" i="1" dirty="0"/>
              <a:t>Why do you get so angry? </a:t>
            </a:r>
          </a:p>
          <a:p>
            <a:pPr>
              <a:spcBef>
                <a:spcPts val="1125"/>
              </a:spcBef>
            </a:pPr>
            <a:r>
              <a:rPr lang="en-US" altLang="en-US" sz="1800" b="1" dirty="0"/>
              <a:t>Lo </a:t>
            </a:r>
            <a:r>
              <a:rPr lang="en-US" altLang="en-US" sz="1800" b="1" dirty="0" err="1"/>
              <a:t>hemos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hablado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tantas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veces</a:t>
            </a:r>
            <a:r>
              <a:rPr lang="en-US" altLang="en-US" sz="1800" b="1" dirty="0"/>
              <a:t> y </a:t>
            </a:r>
            <a:r>
              <a:rPr lang="en-US" altLang="en-US" sz="1800" b="1" dirty="0" err="1"/>
              <a:t>nunca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logro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convencerte</a:t>
            </a:r>
            <a:r>
              <a:rPr lang="en-US" altLang="en-US" sz="1800" b="1" dirty="0"/>
              <a:t>.</a:t>
            </a:r>
          </a:p>
          <a:p>
            <a:r>
              <a:rPr lang="en-US" altLang="en-US" sz="1800" i="1" dirty="0"/>
              <a:t>We’ve talked about it so many times, and I never manage </a:t>
            </a:r>
            <a:br>
              <a:rPr lang="en-US" altLang="en-US" sz="1800" i="1" dirty="0"/>
            </a:br>
            <a:r>
              <a:rPr lang="en-US" altLang="en-US" sz="1800" i="1" dirty="0"/>
              <a:t>to convince you.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823913" y="1296988"/>
            <a:ext cx="2038350" cy="395287"/>
          </a:xfrm>
          <a:prstGeom prst="rect">
            <a:avLst/>
          </a:prstGeom>
          <a:solidFill>
            <a:srgbClr val="ED1C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900" b="1">
                <a:solidFill>
                  <a:srgbClr val="FFFFFF"/>
                </a:solidFill>
                <a:latin typeface="Arial Black" panose="020B0A04020102020204" pitchFamily="34" charset="0"/>
              </a:rPr>
              <a:t>¡ATENCIÓN!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814388" y="1720850"/>
            <a:ext cx="2038350" cy="1588"/>
          </a:xfrm>
          <a:prstGeom prst="line">
            <a:avLst/>
          </a:prstGeom>
          <a:noFill/>
          <a:ln w="76320">
            <a:solidFill>
              <a:srgbClr val="E8CF9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BD2BC042-4277-495E-A04E-64D59CFA0BA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599D"/>
                </a:solidFill>
              </a:rPr>
              <a:t>Superlatives</a:t>
            </a:r>
          </a:p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Use this construction to form superlatives (</a:t>
            </a:r>
            <a:r>
              <a:rPr lang="en-US" altLang="en-US" b="1" dirty="0" err="1"/>
              <a:t>superlativos</a:t>
            </a:r>
            <a:r>
              <a:rPr lang="en-US" altLang="en-US" dirty="0"/>
              <a:t>). The noun is preceded by a definite article, and </a:t>
            </a:r>
            <a:r>
              <a:rPr lang="en-US" altLang="en-US" b="1" dirty="0"/>
              <a:t>de </a:t>
            </a:r>
            <a:r>
              <a:rPr lang="en-US" altLang="en-US" dirty="0"/>
              <a:t>is the equivalent of </a:t>
            </a:r>
            <a:r>
              <a:rPr lang="en-US" altLang="en-US" i="1" dirty="0"/>
              <a:t>in</a:t>
            </a:r>
            <a:r>
              <a:rPr lang="en-US" altLang="en-US" dirty="0"/>
              <a:t>, </a:t>
            </a:r>
            <a:r>
              <a:rPr lang="en-US" altLang="en-US" i="1" dirty="0"/>
              <a:t>on</a:t>
            </a:r>
            <a:r>
              <a:rPr lang="en-US" altLang="en-US" dirty="0"/>
              <a:t>, or </a:t>
            </a:r>
            <a:r>
              <a:rPr lang="en-US" altLang="en-US" i="1" dirty="0"/>
              <a:t>of</a:t>
            </a:r>
            <a:r>
              <a:rPr lang="en-US" altLang="en-US" dirty="0"/>
              <a:t>.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33563" y="4224338"/>
            <a:ext cx="5476875" cy="154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2100">
                <a:latin typeface="Times New Roman" panose="02020603050405020304" pitchFamily="18" charset="0"/>
              </a:rPr>
              <a:t>Ésta es </a:t>
            </a:r>
            <a:r>
              <a:rPr lang="en-US" altLang="en-US" sz="2100" b="1">
                <a:latin typeface="Times New Roman" panose="02020603050405020304" pitchFamily="18" charset="0"/>
              </a:rPr>
              <a:t>la playa más bonita de </a:t>
            </a:r>
            <a:r>
              <a:rPr lang="en-US" altLang="en-US" sz="2100">
                <a:latin typeface="Times New Roman" panose="02020603050405020304" pitchFamily="18" charset="0"/>
              </a:rPr>
              <a:t>la costa chilena. </a:t>
            </a:r>
          </a:p>
          <a:p>
            <a:r>
              <a:rPr lang="en-US" altLang="en-US" sz="2100" i="1">
                <a:latin typeface="Times New Roman" panose="02020603050405020304" pitchFamily="18" charset="0"/>
              </a:rPr>
              <a:t>This is the prettiest beach on the coast of Chile. </a:t>
            </a:r>
          </a:p>
          <a:p>
            <a:pPr>
              <a:spcBef>
                <a:spcPts val="1313"/>
              </a:spcBef>
            </a:pPr>
            <a:r>
              <a:rPr lang="en-US" altLang="en-US" sz="2100">
                <a:latin typeface="Times New Roman" panose="02020603050405020304" pitchFamily="18" charset="0"/>
              </a:rPr>
              <a:t>Es </a:t>
            </a:r>
            <a:r>
              <a:rPr lang="en-US" altLang="en-US" sz="2100" b="1">
                <a:latin typeface="Times New Roman" panose="02020603050405020304" pitchFamily="18" charset="0"/>
              </a:rPr>
              <a:t>el hotel menos caro del </a:t>
            </a:r>
            <a:r>
              <a:rPr lang="en-US" altLang="en-US" sz="2100">
                <a:latin typeface="Times New Roman" panose="02020603050405020304" pitchFamily="18" charset="0"/>
              </a:rPr>
              <a:t>pueblo. </a:t>
            </a:r>
          </a:p>
          <a:p>
            <a:r>
              <a:rPr lang="en-US" altLang="en-US" sz="2100" i="1">
                <a:latin typeface="Times New Roman" panose="02020603050405020304" pitchFamily="18" charset="0"/>
              </a:rPr>
              <a:t>It is the least expensive hotel in town.</a:t>
            </a:r>
            <a:r>
              <a:rPr lang="en-US" altLang="en-US" sz="21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3425"/>
            <a:ext cx="59436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C117F754-7F18-4439-931A-5D7DA9117FA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74688" y="1509713"/>
            <a:ext cx="7794625" cy="4613275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28600" tIns="548640" rIns="228600" bIns="9144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Aft>
                <a:spcPts val="875"/>
              </a:spcAft>
            </a:pPr>
            <a:r>
              <a:rPr lang="en-US" altLang="en-US" sz="1400" b="1"/>
              <a:t>Absolute superlatives</a:t>
            </a:r>
          </a:p>
          <a:p>
            <a:r>
              <a:rPr lang="en-US" altLang="en-US" sz="1400"/>
              <a:t>The suffix </a:t>
            </a:r>
            <a:r>
              <a:rPr lang="en-US" altLang="en-US" sz="1400" b="1"/>
              <a:t>–ísimo/a </a:t>
            </a:r>
            <a:r>
              <a:rPr lang="en-US" altLang="en-US" sz="1400"/>
              <a:t>is added to adjectives and adverbs to form the </a:t>
            </a:r>
            <a:r>
              <a:rPr lang="en-US" altLang="en-US" sz="1400" i="1"/>
              <a:t>absolute superlative</a:t>
            </a:r>
            <a:r>
              <a:rPr lang="en-US" altLang="en-US" sz="1400"/>
              <a:t>. </a:t>
            </a:r>
          </a:p>
          <a:p>
            <a:pPr>
              <a:spcBef>
                <a:spcPts val="438"/>
              </a:spcBef>
            </a:pPr>
            <a:r>
              <a:rPr lang="en-US" altLang="en-US" sz="1400"/>
              <a:t>This form is the equivalent of </a:t>
            </a:r>
            <a:r>
              <a:rPr lang="en-US" altLang="en-US" sz="1400" i="1"/>
              <a:t>extremely</a:t>
            </a:r>
            <a:r>
              <a:rPr lang="en-US" altLang="en-US" sz="1400"/>
              <a:t> or </a:t>
            </a:r>
            <a:r>
              <a:rPr lang="en-US" altLang="en-US" sz="1400" i="1"/>
              <a:t>very</a:t>
            </a:r>
            <a:r>
              <a:rPr lang="en-US" altLang="en-US" sz="1400"/>
              <a:t> before an adjective or adverb in English.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malo </a:t>
            </a:r>
            <a:r>
              <a:rPr lang="en-US" altLang="en-US" sz="1400"/>
              <a:t>➙ </a:t>
            </a:r>
            <a:r>
              <a:rPr lang="en-US" altLang="en-US" sz="1400" b="1"/>
              <a:t>malísimo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mucha </a:t>
            </a:r>
            <a:r>
              <a:rPr lang="en-US" altLang="en-US" sz="1400"/>
              <a:t>➙ </a:t>
            </a:r>
            <a:r>
              <a:rPr lang="en-US" altLang="en-US" sz="1400" b="1"/>
              <a:t>muchísima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rápidos </a:t>
            </a:r>
            <a:r>
              <a:rPr lang="en-US" altLang="en-US" sz="1400"/>
              <a:t>➙ </a:t>
            </a:r>
            <a:r>
              <a:rPr lang="en-US" altLang="en-US" sz="1400" b="1"/>
              <a:t>rapidísimos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fáciles </a:t>
            </a:r>
            <a:r>
              <a:rPr lang="en-US" altLang="en-US" sz="1400"/>
              <a:t>➙ </a:t>
            </a:r>
            <a:r>
              <a:rPr lang="en-US" altLang="en-US" sz="1400" b="1"/>
              <a:t>facilísimas</a:t>
            </a:r>
          </a:p>
          <a:p>
            <a:pPr>
              <a:spcBef>
                <a:spcPts val="438"/>
              </a:spcBef>
            </a:pPr>
            <a:r>
              <a:rPr lang="en-US" altLang="en-US" sz="1400"/>
              <a:t>Adjectives and adverbs with stems ending in </a:t>
            </a:r>
            <a:r>
              <a:rPr lang="en-US" altLang="en-US" sz="1400" b="1"/>
              <a:t>c, g, </a:t>
            </a:r>
            <a:r>
              <a:rPr lang="en-US" altLang="en-US" sz="1400"/>
              <a:t>or </a:t>
            </a:r>
            <a:r>
              <a:rPr lang="en-US" altLang="en-US" sz="1400" b="1"/>
              <a:t>z </a:t>
            </a:r>
            <a:r>
              <a:rPr lang="en-US" altLang="en-US" sz="1400"/>
              <a:t>change spelling to </a:t>
            </a:r>
            <a:r>
              <a:rPr lang="en-US" altLang="en-US" sz="1400" b="1"/>
              <a:t>qu, gu, </a:t>
            </a:r>
            <a:r>
              <a:rPr lang="en-US" altLang="en-US" sz="1400"/>
              <a:t>and </a:t>
            </a:r>
            <a:r>
              <a:rPr lang="en-US" altLang="en-US" sz="1400" b="1"/>
              <a:t>c </a:t>
            </a:r>
            <a:r>
              <a:rPr lang="en-US" altLang="en-US" sz="1400"/>
              <a:t>in the absolute superlative.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rico </a:t>
            </a:r>
            <a:r>
              <a:rPr lang="en-US" altLang="en-US" sz="1400"/>
              <a:t>➙ </a:t>
            </a:r>
            <a:r>
              <a:rPr lang="en-US" altLang="en-US" sz="1400" b="1"/>
              <a:t>riquísimo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larga </a:t>
            </a:r>
            <a:r>
              <a:rPr lang="en-US" altLang="en-US" sz="1400"/>
              <a:t>➙ </a:t>
            </a:r>
            <a:r>
              <a:rPr lang="en-US" altLang="en-US" sz="1400" b="1"/>
              <a:t>larguísima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feliz </a:t>
            </a:r>
            <a:r>
              <a:rPr lang="en-US" altLang="en-US" sz="1400"/>
              <a:t>➙ </a:t>
            </a:r>
            <a:r>
              <a:rPr lang="en-US" altLang="en-US" sz="1400" b="1"/>
              <a:t>felicísimo</a:t>
            </a:r>
          </a:p>
          <a:p>
            <a:pPr>
              <a:spcBef>
                <a:spcPts val="438"/>
              </a:spcBef>
            </a:pPr>
            <a:r>
              <a:rPr lang="en-US" altLang="en-US" sz="1400"/>
              <a:t>Adjectives that end in </a:t>
            </a:r>
            <a:r>
              <a:rPr lang="en-US" altLang="en-US" sz="1400" b="1"/>
              <a:t>–n </a:t>
            </a:r>
            <a:r>
              <a:rPr lang="en-US" altLang="en-US" sz="1400"/>
              <a:t>or </a:t>
            </a:r>
            <a:r>
              <a:rPr lang="en-US" altLang="en-US" sz="1400" b="1"/>
              <a:t>–r </a:t>
            </a:r>
            <a:r>
              <a:rPr lang="en-US" altLang="en-US" sz="1400"/>
              <a:t>form the absolute by adding </a:t>
            </a:r>
            <a:r>
              <a:rPr lang="en-US" altLang="en-US" sz="1400" b="1"/>
              <a:t>–císimo/a</a:t>
            </a:r>
            <a:r>
              <a:rPr lang="en-US" altLang="en-US" sz="1400"/>
              <a:t>.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joven </a:t>
            </a:r>
            <a:r>
              <a:rPr lang="en-US" altLang="en-US" sz="1400"/>
              <a:t>➙ </a:t>
            </a:r>
            <a:r>
              <a:rPr lang="en-US" altLang="en-US" sz="1400" b="1"/>
              <a:t>jovencísimo</a:t>
            </a:r>
          </a:p>
          <a:p>
            <a:pPr>
              <a:spcBef>
                <a:spcPts val="438"/>
              </a:spcBef>
            </a:pPr>
            <a:r>
              <a:rPr lang="en-US" altLang="en-US" sz="1400" b="1"/>
              <a:t>trabajador </a:t>
            </a:r>
            <a:r>
              <a:rPr lang="en-US" altLang="en-US" sz="1400"/>
              <a:t>➙ </a:t>
            </a:r>
            <a:r>
              <a:rPr lang="en-US" altLang="en-US" sz="1400" b="1"/>
              <a:t>trabajadorcísimo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4213" y="1514475"/>
            <a:ext cx="2038350" cy="395288"/>
          </a:xfrm>
          <a:prstGeom prst="rect">
            <a:avLst/>
          </a:prstGeom>
          <a:solidFill>
            <a:srgbClr val="ED1C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/>
            <a:r>
              <a:rPr lang="en-US" altLang="en-US" sz="1900" b="1">
                <a:solidFill>
                  <a:srgbClr val="FFFFFF"/>
                </a:solidFill>
                <a:latin typeface="Arial Black" panose="020B0A04020102020204" pitchFamily="34" charset="0"/>
              </a:rPr>
              <a:t>¡ATENCIÓN!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674688" y="1938338"/>
            <a:ext cx="2038350" cy="1587"/>
          </a:xfrm>
          <a:prstGeom prst="line">
            <a:avLst/>
          </a:prstGeom>
          <a:noFill/>
          <a:ln w="76320">
            <a:solidFill>
              <a:srgbClr val="E8CF9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3545BF9F-3000-45F3-9DA4-BAFDF583AF4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The noun may also be omitted from a superlative construction.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57288" y="2381250"/>
            <a:ext cx="6829425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r>
              <a:rPr lang="en-US" altLang="en-US" sz="2100">
                <a:latin typeface="Times New Roman" panose="02020603050405020304" pitchFamily="18" charset="0"/>
              </a:rPr>
              <a:t>Me gustaría comer en </a:t>
            </a:r>
            <a:r>
              <a:rPr lang="en-US" altLang="en-US" sz="2100" b="1">
                <a:latin typeface="Times New Roman" panose="02020603050405020304" pitchFamily="18" charset="0"/>
              </a:rPr>
              <a:t>el </a:t>
            </a:r>
            <a:r>
              <a:rPr lang="en-US" altLang="en-US" sz="2100">
                <a:latin typeface="Times New Roman" panose="02020603050405020304" pitchFamily="18" charset="0"/>
              </a:rPr>
              <a:t>restaurante </a:t>
            </a:r>
            <a:r>
              <a:rPr lang="en-US" altLang="en-US" sz="2100" b="1">
                <a:latin typeface="Times New Roman" panose="02020603050405020304" pitchFamily="18" charset="0"/>
              </a:rPr>
              <a:t>más elegante del </a:t>
            </a:r>
            <a:r>
              <a:rPr lang="en-US" altLang="en-US" sz="2100">
                <a:latin typeface="Times New Roman" panose="02020603050405020304" pitchFamily="18" charset="0"/>
              </a:rPr>
              <a:t>barrio. </a:t>
            </a:r>
          </a:p>
          <a:p>
            <a:r>
              <a:rPr lang="en-US" altLang="en-US" sz="2100" i="1">
                <a:latin typeface="Times New Roman" panose="02020603050405020304" pitchFamily="18" charset="0"/>
              </a:rPr>
              <a:t>I would like to eat at the most elegant restaurant in the neighborhood. </a:t>
            </a:r>
          </a:p>
          <a:p>
            <a:pPr>
              <a:spcBef>
                <a:spcPts val="1313"/>
              </a:spcBef>
            </a:pPr>
            <a:r>
              <a:rPr lang="en-US" altLang="en-US" sz="2100">
                <a:latin typeface="Times New Roman" panose="02020603050405020304" pitchFamily="18" charset="0"/>
              </a:rPr>
              <a:t>Las Dos Palmas es </a:t>
            </a:r>
            <a:r>
              <a:rPr lang="en-US" altLang="en-US" sz="2100" b="1">
                <a:latin typeface="Times New Roman" panose="02020603050405020304" pitchFamily="18" charset="0"/>
              </a:rPr>
              <a:t>el más elegante de </a:t>
            </a:r>
            <a:r>
              <a:rPr lang="en-US" altLang="en-US" sz="2100">
                <a:latin typeface="Times New Roman" panose="02020603050405020304" pitchFamily="18" charset="0"/>
              </a:rPr>
              <a:t>la ciudad. </a:t>
            </a:r>
          </a:p>
          <a:p>
            <a:r>
              <a:rPr lang="en-US" altLang="en-US" sz="2100" i="1">
                <a:latin typeface="Times New Roman" panose="02020603050405020304" pitchFamily="18" charset="0"/>
              </a:rPr>
              <a:t>Las Dos Palmas is the most elegant one in the city.</a:t>
            </a:r>
            <a:r>
              <a:rPr lang="en-US" altLang="en-US" sz="21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3D20BD7E-AF54-41D9-8ED5-D44026214A9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700"/>
              </a:spcBef>
            </a:pPr>
            <a:r>
              <a:rPr lang="en-US" altLang="en-US" sz="2800" b="1">
                <a:solidFill>
                  <a:srgbClr val="00599D"/>
                </a:solidFill>
              </a:rPr>
              <a:t>Irregular comparatives and superlatives</a:t>
            </a:r>
            <a:r>
              <a:rPr lang="en-US" altLang="en-US" sz="2800">
                <a:solidFill>
                  <a:srgbClr val="00599D"/>
                </a:solidFill>
              </a:rPr>
              <a:t>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63" y="1838325"/>
            <a:ext cx="64928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en-US"/>
              <a:t>© and ® 2011 Vista Higher Learning, Inc.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altLang="en-US"/>
              <a:t>6.3-</a:t>
            </a:r>
            <a:fld id="{926DF928-4EDE-49DA-A67D-B34DC6381C7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altLang="en-US"/>
              <a:t>When </a:t>
            </a:r>
            <a:r>
              <a:rPr lang="en-US" altLang="en-US" b="1"/>
              <a:t>grande </a:t>
            </a:r>
            <a:r>
              <a:rPr lang="en-US" altLang="en-US"/>
              <a:t>and </a:t>
            </a:r>
            <a:r>
              <a:rPr lang="en-US" altLang="en-US" b="1"/>
              <a:t>pequeño </a:t>
            </a:r>
            <a:r>
              <a:rPr lang="en-US" altLang="en-US"/>
              <a:t>refer to size and not age or quality, the regular comparative and superlative forms are used. </a:t>
            </a:r>
          </a:p>
        </p:txBody>
      </p:sp>
      <p:graphicFrame>
        <p:nvGraphicFramePr>
          <p:cNvPr id="11272" name="Group 8"/>
          <p:cNvGraphicFramePr>
            <a:graphicFrameLocks noGrp="1"/>
          </p:cNvGraphicFramePr>
          <p:nvPr/>
        </p:nvGraphicFramePr>
        <p:xfrm>
          <a:off x="842963" y="2720975"/>
          <a:ext cx="7459662" cy="1470025"/>
        </p:xfrm>
        <a:graphic>
          <a:graphicData uri="http://schemas.openxmlformats.org/drawingml/2006/table">
            <a:tbl>
              <a:tblPr/>
              <a:tblGrid>
                <a:gridCol w="3883025"/>
                <a:gridCol w="3576637"/>
              </a:tblGrid>
              <a:tr h="73342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Ernesto es </a:t>
                      </a:r>
                      <a:r>
                        <a:rPr kumimoji="0" lang="en-US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más pequeño </a:t>
                      </a: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que yo. 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Ese edificio es </a:t>
                      </a:r>
                      <a:r>
                        <a:rPr kumimoji="0" lang="en-US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el más grande </a:t>
                      </a: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de todos. 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Ernesto is smaller than I am.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1pPr>
                      <a:lvl2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Geneva" charset="-128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6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That building is the biggest one of all.</a:t>
                      </a: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12380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Genev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Geneva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7ED1435B26A346AB86E5AC33CFF090" ma:contentTypeVersion="0" ma:contentTypeDescription="Create a new document." ma:contentTypeScope="" ma:versionID="bdf60bcc43c6225131b25fc2406d55c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73D006-D359-4420-8061-3DACA5A37B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DCB808-2229-4DFA-A136-30FA2632E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A20E048-BC3F-48AE-89F4-743A81A388A4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896</Words>
  <Application>Microsoft Office PowerPoint</Application>
  <PresentationFormat>On-screen Show (4:3)</PresentationFormat>
  <Paragraphs>128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Geneva</vt:lpstr>
      <vt:lpstr>Times New Roman</vt:lpstr>
      <vt:lpstr>Arial Narrow</vt:lpstr>
      <vt:lpstr>Calibri</vt:lpstr>
      <vt:lpstr>Times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6: El valor de las ideas</dc:title>
  <dc:subject>Imagina, Second Edition</dc:subject>
  <dc:creator>© and ® 2011 Vista Higher Learning, Inc.</dc:creator>
  <cp:lastModifiedBy>Oak, Kathryn</cp:lastModifiedBy>
  <cp:revision>38</cp:revision>
  <cp:lastPrinted>1601-01-01T00:00:00Z</cp:lastPrinted>
  <dcterms:created xsi:type="dcterms:W3CDTF">2009-09-11T20:31:48Z</dcterms:created>
  <dcterms:modified xsi:type="dcterms:W3CDTF">2016-03-14T13:30:55Z</dcterms:modified>
</cp:coreProperties>
</file>